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78" r:id="rId4"/>
    <p:sldId id="300" r:id="rId5"/>
    <p:sldId id="279" r:id="rId6"/>
    <p:sldId id="280" r:id="rId7"/>
    <p:sldId id="281" r:id="rId8"/>
    <p:sldId id="272" r:id="rId9"/>
    <p:sldId id="301" r:id="rId10"/>
    <p:sldId id="273" r:id="rId11"/>
    <p:sldId id="266" r:id="rId12"/>
    <p:sldId id="296" r:id="rId13"/>
    <p:sldId id="297" r:id="rId14"/>
    <p:sldId id="298" r:id="rId15"/>
    <p:sldId id="299" r:id="rId16"/>
    <p:sldId id="274" r:id="rId17"/>
    <p:sldId id="275" r:id="rId18"/>
    <p:sldId id="257" r:id="rId19"/>
    <p:sldId id="302" r:id="rId20"/>
    <p:sldId id="261" r:id="rId21"/>
    <p:sldId id="258" r:id="rId22"/>
    <p:sldId id="260" r:id="rId23"/>
    <p:sldId id="263" r:id="rId24"/>
    <p:sldId id="264" r:id="rId25"/>
    <p:sldId id="265" r:id="rId26"/>
    <p:sldId id="267" r:id="rId27"/>
    <p:sldId id="268" r:id="rId28"/>
    <p:sldId id="276" r:id="rId29"/>
    <p:sldId id="295" r:id="rId30"/>
    <p:sldId id="269" r:id="rId31"/>
    <p:sldId id="277" r:id="rId32"/>
    <p:sldId id="270" r:id="rId33"/>
    <p:sldId id="283" r:id="rId34"/>
    <p:sldId id="304" r:id="rId35"/>
    <p:sldId id="305" r:id="rId36"/>
    <p:sldId id="306" r:id="rId37"/>
    <p:sldId id="307" r:id="rId38"/>
    <p:sldId id="285" r:id="rId39"/>
    <p:sldId id="286" r:id="rId40"/>
    <p:sldId id="291" r:id="rId41"/>
    <p:sldId id="287" r:id="rId42"/>
    <p:sldId id="292" r:id="rId43"/>
    <p:sldId id="288" r:id="rId44"/>
    <p:sldId id="289" r:id="rId45"/>
    <p:sldId id="290" r:id="rId46"/>
    <p:sldId id="294" r:id="rId47"/>
    <p:sldId id="293" r:id="rId48"/>
    <p:sldId id="284" r:id="rId49"/>
    <p:sldId id="303" r:id="rId50"/>
    <p:sldId id="28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6/1/2018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2.jpg"/><Relationship Id="rId7" Type="http://schemas.openxmlformats.org/officeDocument/2006/relationships/image" Target="../media/image95.jpg"/><Relationship Id="rId2"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83.jpg"/><Relationship Id="rId4" Type="http://schemas.openxmlformats.org/officeDocument/2006/relationships/image" Target="../media/image93.jpg"/><Relationship Id="rId9" Type="http://schemas.openxmlformats.org/officeDocument/2006/relationships/image" Target="../media/image97.jpg"/></Relationships>
</file>

<file path=ppt/slides/_rels/slide3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3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3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s://www.bing.com/videos/search?q=Wolf+in+the+snow+trailer&amp;view=detail&amp;mid=2EBCFD7191D6BE91651F2EBCFD7191D6BE91651F&amp;FORM=VIR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smtClean="0">
                <a:solidFill>
                  <a:srgbClr val="FFC000"/>
                </a:solidFill>
              </a:rPr>
              <a:t>The book exchange</a:t>
            </a:r>
            <a:r>
              <a:rPr lang="en-US" sz="6000" dirty="0" smtClean="0"/>
              <a:t/>
            </a:r>
            <a:br>
              <a:rPr lang="en-US" sz="6000" dirty="0" smtClean="0"/>
            </a:br>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3" name="Subtitle 2"/>
          <p:cNvSpPr>
            <a:spLocks noGrp="1"/>
          </p:cNvSpPr>
          <p:nvPr>
            <p:ph type="subTitle" idx="1"/>
          </p:nvPr>
        </p:nvSpPr>
        <p:spPr/>
        <p:txBody>
          <a:bodyPr>
            <a:noAutofit/>
          </a:bodyPr>
          <a:lstStyle/>
          <a:p>
            <a:endParaRPr lang="en-US" sz="1800" b="1" dirty="0" smtClean="0"/>
          </a:p>
          <a:p>
            <a:r>
              <a:rPr lang="en-US" sz="1800" b="1" dirty="0" smtClean="0"/>
              <a:t>Joanne Robertson-</a:t>
            </a:r>
            <a:r>
              <a:rPr lang="en-US" sz="1800" b="1" dirty="0" err="1" smtClean="0"/>
              <a:t>Eletto</a:t>
            </a:r>
            <a:endParaRPr lang="en-US" sz="1800" b="1" dirty="0" smtClean="0"/>
          </a:p>
          <a:p>
            <a:endParaRPr lang="en-US" sz="1800" b="1" dirty="0" smtClean="0"/>
          </a:p>
          <a:p>
            <a:endParaRPr lang="en-US" sz="1800" b="1" dirty="0"/>
          </a:p>
          <a:p>
            <a:endParaRPr lang="en-US" sz="2800"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322" y="3195706"/>
            <a:ext cx="2428679" cy="36622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828" y="4773819"/>
            <a:ext cx="1609858" cy="17343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019" y="1064343"/>
            <a:ext cx="2344134" cy="34771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961" y="484764"/>
            <a:ext cx="1640919" cy="2344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5820"/>
            <a:ext cx="1967913" cy="342871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3349" y="1225623"/>
            <a:ext cx="2330378" cy="233037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42" y="3757054"/>
            <a:ext cx="2123387" cy="283118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923" y="1175899"/>
            <a:ext cx="2307815" cy="325401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5060" y="4773819"/>
            <a:ext cx="1777283" cy="1872504"/>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323" y="4673797"/>
            <a:ext cx="1472804" cy="1472804"/>
          </a:xfrm>
          <a:prstGeom prst="rect">
            <a:avLst/>
          </a:prstGeom>
        </p:spPr>
      </p:pic>
    </p:spTree>
    <p:extLst>
      <p:ext uri="{BB962C8B-B14F-4D97-AF65-F5344CB8AC3E}">
        <p14:creationId xmlns:p14="http://schemas.microsoft.com/office/powerpoint/2010/main" val="3651324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2" y="407714"/>
            <a:ext cx="10353761" cy="1326321"/>
          </a:xfrm>
        </p:spPr>
        <p:txBody>
          <a:bodyPr>
            <a:noAutofit/>
          </a:bodyPr>
          <a:lstStyle/>
          <a:p>
            <a:r>
              <a:rPr lang="en-US" sz="4000" dirty="0" smtClean="0">
                <a:solidFill>
                  <a:srgbClr val="FFC000"/>
                </a:solidFill>
                <a:effectLst/>
              </a:rPr>
              <a:t>How I Choose a book</a:t>
            </a:r>
            <a:r>
              <a:rPr lang="en-US" sz="4000" dirty="0">
                <a:solidFill>
                  <a:srgbClr val="FFC000"/>
                </a:solidFill>
                <a:effectLst/>
              </a:rPr>
              <a:t/>
            </a:r>
            <a:br>
              <a:rPr lang="en-US" sz="4000" dirty="0">
                <a:solidFill>
                  <a:srgbClr val="FFC000"/>
                </a:solidFill>
                <a:effectLst/>
              </a:rPr>
            </a:br>
            <a:r>
              <a:rPr lang="en-US" sz="4000" dirty="0" err="1" smtClean="0">
                <a:solidFill>
                  <a:srgbClr val="FFC000"/>
                </a:solidFill>
                <a:effectLst/>
              </a:rPr>
              <a:t>REthinking</a:t>
            </a:r>
            <a:r>
              <a:rPr lang="en-US" sz="4000" dirty="0" smtClean="0">
                <a:solidFill>
                  <a:srgbClr val="FFC000"/>
                </a:solidFill>
                <a:effectLst/>
              </a:rPr>
              <a:t> THE “FIVE Finger rule”</a:t>
            </a:r>
            <a:endParaRPr lang="en-US" sz="4000" dirty="0">
              <a:solidFill>
                <a:srgbClr val="FFC000"/>
              </a:solidFill>
              <a:effectLst/>
            </a:endParaRPr>
          </a:p>
        </p:txBody>
      </p:sp>
      <p:sp>
        <p:nvSpPr>
          <p:cNvPr id="3" name="Content Placeholder 2"/>
          <p:cNvSpPr>
            <a:spLocks noGrp="1"/>
          </p:cNvSpPr>
          <p:nvPr>
            <p:ph idx="1"/>
          </p:nvPr>
        </p:nvSpPr>
        <p:spPr>
          <a:xfrm>
            <a:off x="206062" y="2096064"/>
            <a:ext cx="11061495" cy="4626708"/>
          </a:xfrm>
        </p:spPr>
        <p:txBody>
          <a:bodyPr>
            <a:normAutofit fontScale="92500"/>
          </a:bodyPr>
          <a:lstStyle/>
          <a:p>
            <a:r>
              <a:rPr lang="en-US" sz="3200" b="1" dirty="0" smtClean="0">
                <a:effectLst/>
              </a:rPr>
              <a:t>Consider what interests my child/student.</a:t>
            </a:r>
          </a:p>
          <a:p>
            <a:r>
              <a:rPr lang="en-US" sz="3200" b="1" dirty="0" smtClean="0">
                <a:effectLst/>
              </a:rPr>
              <a:t>Check out my favorite authors/illustrators.</a:t>
            </a:r>
          </a:p>
          <a:p>
            <a:r>
              <a:rPr lang="en-US" sz="3200" b="1" dirty="0" smtClean="0">
                <a:effectLst/>
              </a:rPr>
              <a:t>Review Newbery Winners and Honor Books</a:t>
            </a:r>
          </a:p>
          <a:p>
            <a:r>
              <a:rPr lang="en-US" sz="3200" b="1" dirty="0" smtClean="0">
                <a:effectLst/>
              </a:rPr>
              <a:t>Review Caldecott Winners and Honor Books</a:t>
            </a:r>
          </a:p>
          <a:p>
            <a:r>
              <a:rPr lang="en-US" sz="3200" b="1" dirty="0" smtClean="0">
                <a:effectLst/>
              </a:rPr>
              <a:t>Review “Children’s Choices” and “Teachers Choices” - ILA</a:t>
            </a:r>
          </a:p>
          <a:p>
            <a:r>
              <a:rPr lang="en-US" sz="3200" b="1" dirty="0" smtClean="0">
                <a:effectLst/>
              </a:rPr>
              <a:t>Ask the librarian or the salesperson at Barnes and Noble about “what’s hot.”</a:t>
            </a:r>
          </a:p>
          <a:p>
            <a:pPr marL="0" indent="0">
              <a:buNone/>
            </a:pPr>
            <a:endParaRPr lang="en-US" sz="3200" b="1"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687" y="3766480"/>
            <a:ext cx="1304925" cy="1285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9798" y="1613949"/>
            <a:ext cx="1436916" cy="13909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397" y="2717442"/>
            <a:ext cx="1456217" cy="1413021"/>
          </a:xfrm>
          <a:prstGeom prst="rect">
            <a:avLst/>
          </a:prstGeom>
        </p:spPr>
      </p:pic>
    </p:spTree>
    <p:extLst>
      <p:ext uri="{BB962C8B-B14F-4D97-AF65-F5344CB8AC3E}">
        <p14:creationId xmlns:p14="http://schemas.microsoft.com/office/powerpoint/2010/main" val="1820829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solidFill>
                  <a:srgbClr val="FFC000"/>
                </a:solidFill>
              </a:rPr>
              <a:t>Culturally relevant literature </a:t>
            </a:r>
            <a:r>
              <a:rPr lang="en-US" sz="4000" dirty="0">
                <a:solidFill>
                  <a:srgbClr val="FFC000"/>
                </a:solidFill>
              </a:rPr>
              <a:t/>
            </a:r>
            <a:br>
              <a:rPr lang="en-US" sz="4000" dirty="0">
                <a:solidFill>
                  <a:srgbClr val="FFC000"/>
                </a:solidFill>
              </a:rPr>
            </a:br>
            <a:r>
              <a:rPr lang="en-US" sz="4000" dirty="0" smtClean="0">
                <a:solidFill>
                  <a:srgbClr val="FFC000"/>
                </a:solidFill>
              </a:rPr>
              <a:t/>
            </a:r>
            <a:br>
              <a:rPr lang="en-US" sz="4000" dirty="0" smtClean="0">
                <a:solidFill>
                  <a:srgbClr val="FFC000"/>
                </a:solidFill>
              </a:rPr>
            </a:br>
            <a:r>
              <a:rPr lang="en-US" sz="3100" dirty="0" err="1" smtClean="0"/>
              <a:t>Literature</a:t>
            </a:r>
            <a:r>
              <a:rPr lang="en-US" sz="3100" dirty="0" smtClean="0"/>
              <a:t> is a mirror of human life</a:t>
            </a:r>
            <a:br>
              <a:rPr lang="en-US" sz="3100" dirty="0" smtClean="0"/>
            </a:br>
            <a:r>
              <a:rPr lang="en-US" sz="3100" dirty="0" smtClean="0"/>
              <a:t/>
            </a:r>
            <a:br>
              <a:rPr lang="en-US" sz="3100" dirty="0" smtClean="0"/>
            </a:br>
            <a:r>
              <a:rPr lang="en-US" sz="3100" dirty="0" smtClean="0"/>
              <a:t>Illuminates the experiences of growing up a member of a particular cultural group</a:t>
            </a:r>
            <a:br>
              <a:rPr lang="en-US" sz="3100" dirty="0" smtClean="0"/>
            </a:br>
            <a:r>
              <a:rPr lang="en-US" sz="4000" dirty="0" smtClean="0"/>
              <a:t/>
            </a:r>
            <a:br>
              <a:rPr lang="en-US" sz="4000" dirty="0" smtClean="0"/>
            </a:br>
            <a:endParaRPr lang="en-US" sz="4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497" y="3269286"/>
            <a:ext cx="3114675" cy="3114675"/>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910" y="2882920"/>
            <a:ext cx="2419528" cy="3695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176" y="3370101"/>
            <a:ext cx="3114675" cy="3114675"/>
          </a:xfrm>
          <a:prstGeom prst="rect">
            <a:avLst/>
          </a:prstGeom>
        </p:spPr>
      </p:pic>
    </p:spTree>
    <p:extLst>
      <p:ext uri="{BB962C8B-B14F-4D97-AF65-F5344CB8AC3E}">
        <p14:creationId xmlns:p14="http://schemas.microsoft.com/office/powerpoint/2010/main" val="2564596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9" y="-193182"/>
            <a:ext cx="10456187" cy="1184855"/>
          </a:xfrm>
        </p:spPr>
        <p:txBody>
          <a:bodyPr/>
          <a:lstStyle/>
          <a:p>
            <a:r>
              <a:rPr lang="en-US" dirty="0" smtClean="0"/>
              <a:t>1 who I am- a girl named rose (rows)</a:t>
            </a:r>
            <a:endParaRPr lang="en-US" dirty="0"/>
          </a:p>
        </p:txBody>
      </p:sp>
      <p:sp>
        <p:nvSpPr>
          <p:cNvPr id="3" name="Content Placeholder 2"/>
          <p:cNvSpPr>
            <a:spLocks noGrp="1"/>
          </p:cNvSpPr>
          <p:nvPr>
            <p:ph idx="1"/>
          </p:nvPr>
        </p:nvSpPr>
        <p:spPr>
          <a:xfrm>
            <a:off x="399245" y="991673"/>
            <a:ext cx="10868312" cy="4799527"/>
          </a:xfrm>
        </p:spPr>
        <p:txBody>
          <a:bodyPr>
            <a:noAutofit/>
          </a:bodyPr>
          <a:lstStyle/>
          <a:p>
            <a:pPr marL="0" indent="0">
              <a:buNone/>
            </a:pPr>
            <a:r>
              <a:rPr lang="en-US" sz="2400" b="1" dirty="0" smtClean="0"/>
              <a:t>	I am Rose Howard, and my first name has a homonym.  To be accurate, it has a homophone, which is a word that’s pronounced the same as another word but spelled differently.  My homophone name is Rose…</a:t>
            </a:r>
          </a:p>
          <a:p>
            <a:pPr marL="0" indent="0">
              <a:buNone/>
            </a:pPr>
            <a:r>
              <a:rPr lang="en-US" sz="2400" b="1" dirty="0" smtClean="0"/>
              <a:t>	I like homonyms a lot.  And I like words too.  Here is the order in which I like these </a:t>
            </a:r>
            <a:r>
              <a:rPr lang="en-US" sz="2400" b="1" dirty="0" err="1" smtClean="0"/>
              <a:t>thingsL</a:t>
            </a:r>
            <a:endParaRPr lang="en-US" sz="2400" b="1" dirty="0" smtClean="0"/>
          </a:p>
          <a:p>
            <a:pPr marL="457200" indent="-457200">
              <a:buAutoNum type="arabicPeriod"/>
            </a:pPr>
            <a:r>
              <a:rPr lang="en-US" sz="2400" b="1" dirty="0" smtClean="0"/>
              <a:t>Words (especially homonyms)</a:t>
            </a:r>
          </a:p>
          <a:p>
            <a:pPr marL="0" indent="0">
              <a:buNone/>
            </a:pPr>
            <a:r>
              <a:rPr lang="en-US" sz="2400" b="1" dirty="0" smtClean="0"/>
              <a:t>2. Rules</a:t>
            </a:r>
          </a:p>
          <a:p>
            <a:pPr marL="457200" indent="-457200">
              <a:buAutoNum type="arabicPeriod" startAt="3"/>
            </a:pPr>
            <a:r>
              <a:rPr lang="en-US" sz="2400" b="1" dirty="0" smtClean="0"/>
              <a:t>Numbers (especially prime numbers)</a:t>
            </a:r>
          </a:p>
          <a:p>
            <a:pPr marL="457200" indent="-457200">
              <a:buAutoNum type="arabicPeriod" startAt="3"/>
            </a:pPr>
            <a:endParaRPr lang="en-US" sz="2400" b="1" dirty="0"/>
          </a:p>
          <a:p>
            <a:pPr marL="0" indent="0">
              <a:buNone/>
            </a:pPr>
            <a:r>
              <a:rPr lang="en-US" sz="2400" b="1" dirty="0" smtClean="0"/>
              <a:t>	I’m going to tell you a story.  It’s a true story, which makes it a piece of nonfiction.</a:t>
            </a:r>
          </a:p>
        </p:txBody>
      </p:sp>
    </p:spTree>
    <p:extLst>
      <p:ext uri="{BB962C8B-B14F-4D97-AF65-F5344CB8AC3E}">
        <p14:creationId xmlns:p14="http://schemas.microsoft.com/office/powerpoint/2010/main" val="190065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57577"/>
            <a:ext cx="11267557" cy="6600423"/>
          </a:xfrm>
        </p:spPr>
        <p:txBody>
          <a:bodyPr>
            <a:normAutofit fontScale="62500" lnSpcReduction="20000"/>
          </a:bodyPr>
          <a:lstStyle/>
          <a:p>
            <a:pPr marL="0" indent="0">
              <a:buNone/>
            </a:pPr>
            <a:r>
              <a:rPr lang="en-US" dirty="0" smtClean="0"/>
              <a:t>	</a:t>
            </a:r>
            <a:r>
              <a:rPr lang="en-US" sz="3400" b="1" dirty="0" smtClean="0">
                <a:effectLst/>
              </a:rPr>
              <a:t>This is how you tell a story:  First you introduce the main character.  I’m writing this story about me, so I am the main character.</a:t>
            </a:r>
          </a:p>
          <a:p>
            <a:pPr marL="0" indent="0">
              <a:buNone/>
            </a:pPr>
            <a:r>
              <a:rPr lang="en-US" sz="3400" b="1" dirty="0">
                <a:effectLst/>
              </a:rPr>
              <a:t>	</a:t>
            </a:r>
            <a:r>
              <a:rPr lang="en-US" sz="3400" b="1" dirty="0" smtClean="0">
                <a:effectLst/>
              </a:rPr>
              <a:t>My first name is a homonym, and I gave my dog a homonym name too.  Her name is Rain, which is special because it has two homonyms – rein and reign.  I will write about Rain in Chapter Two.  Chapter Two will be called “My Dog, Rain (Reign, Rein).”</a:t>
            </a:r>
          </a:p>
          <a:p>
            <a:pPr marL="0" indent="0">
              <a:buNone/>
            </a:pPr>
            <a:r>
              <a:rPr lang="en-US" sz="3400" b="1" dirty="0">
                <a:effectLst/>
              </a:rPr>
              <a:t>	</a:t>
            </a:r>
            <a:r>
              <a:rPr lang="en-US" sz="3400" b="1" dirty="0" smtClean="0">
                <a:effectLst/>
              </a:rPr>
              <a:t>Something important about the word </a:t>
            </a:r>
            <a:r>
              <a:rPr lang="en-US" sz="3400" b="1" i="1" dirty="0" smtClean="0">
                <a:effectLst/>
              </a:rPr>
              <a:t>write</a:t>
            </a:r>
            <a:r>
              <a:rPr lang="en-US" sz="3400" b="1" dirty="0" smtClean="0">
                <a:effectLst/>
              </a:rPr>
              <a:t> I that it has three homonyms – right, rite, and wright.  That’s the only group of four homonyms I’ve thought of.  If I ever think of another four-homonym group, it will be a red-letter day.</a:t>
            </a:r>
          </a:p>
          <a:p>
            <a:pPr marL="0" indent="0">
              <a:buNone/>
            </a:pPr>
            <a:r>
              <a:rPr lang="en-US" sz="3400" b="1" dirty="0">
                <a:effectLst/>
              </a:rPr>
              <a:t>	</a:t>
            </a:r>
            <a:r>
              <a:rPr lang="en-US" sz="3400" b="1" dirty="0" smtClean="0">
                <a:effectLst/>
              </a:rPr>
              <a:t>I live with my father, Wesley Howard, and neither of his names has a homonym.</a:t>
            </a:r>
          </a:p>
          <a:p>
            <a:pPr marL="0" indent="0">
              <a:buNone/>
            </a:pPr>
            <a:r>
              <a:rPr lang="en-US" sz="3400" b="1" dirty="0">
                <a:effectLst/>
              </a:rPr>
              <a:t>	</a:t>
            </a:r>
            <a:r>
              <a:rPr lang="en-US" sz="3400" b="1" dirty="0" smtClean="0">
                <a:effectLst/>
              </a:rPr>
              <a:t>From our porch you can see our front yard and our driveway and our road, which is called </a:t>
            </a:r>
            <a:r>
              <a:rPr lang="en-US" sz="3400" b="1" dirty="0" err="1" smtClean="0">
                <a:effectLst/>
              </a:rPr>
              <a:t>Hud</a:t>
            </a:r>
            <a:r>
              <a:rPr lang="en-US" sz="3400" b="1" dirty="0" smtClean="0">
                <a:effectLst/>
              </a:rPr>
              <a:t> Road.  Road has two homonyms – rowed and rode.  On the other side (sighed) of the road is a little forest, and through the trees you can see the New York Thruway.  The word </a:t>
            </a:r>
            <a:r>
              <a:rPr lang="en-US" sz="3400" b="1" i="1" dirty="0" smtClean="0">
                <a:effectLst/>
              </a:rPr>
              <a:t>see</a:t>
            </a:r>
            <a:r>
              <a:rPr lang="en-US" sz="3400" b="1" dirty="0" smtClean="0">
                <a:effectLst/>
              </a:rPr>
              <a:t> has  a homonym – sea.  But even better, </a:t>
            </a:r>
            <a:r>
              <a:rPr lang="en-US" sz="3400" b="1" i="1" dirty="0" smtClean="0">
                <a:effectLst/>
              </a:rPr>
              <a:t>sees</a:t>
            </a:r>
            <a:r>
              <a:rPr lang="en-US" sz="3400" b="1" dirty="0" smtClean="0">
                <a:effectLst/>
              </a:rPr>
              <a:t> has two homonyms – seas and seize.</a:t>
            </a:r>
          </a:p>
          <a:p>
            <a:pPr marL="0" indent="0">
              <a:buNone/>
            </a:pPr>
            <a:r>
              <a:rPr lang="en-US" sz="3400" b="1" dirty="0" smtClean="0">
                <a:effectLst/>
              </a:rPr>
              <a:t>	I’m in fifth grade at </a:t>
            </a:r>
            <a:r>
              <a:rPr lang="en-US" sz="3400" b="1" dirty="0" err="1" smtClean="0">
                <a:effectLst/>
              </a:rPr>
              <a:t>Hatford</a:t>
            </a:r>
            <a:r>
              <a:rPr lang="en-US" sz="3400" b="1" dirty="0" smtClean="0">
                <a:effectLst/>
              </a:rPr>
              <a:t> Elementary.  There’s only one elementary school in </a:t>
            </a:r>
            <a:r>
              <a:rPr lang="en-US" sz="3400" b="1" dirty="0" err="1" smtClean="0">
                <a:effectLst/>
              </a:rPr>
              <a:t>Hatford</a:t>
            </a:r>
            <a:r>
              <a:rPr lang="en-US" sz="3400" b="1" dirty="0" smtClean="0">
                <a:effectLst/>
              </a:rPr>
              <a:t>, New York, and only one fifth-grade classroom in the school, and I’m in it. </a:t>
            </a:r>
          </a:p>
          <a:p>
            <a:pPr marL="0" indent="0">
              <a:buNone/>
            </a:pPr>
            <a:r>
              <a:rPr lang="en-US" sz="3400" b="1" dirty="0">
                <a:effectLst/>
              </a:rPr>
              <a:t>	</a:t>
            </a:r>
            <a:endParaRPr lang="en-US" sz="3400" b="1" dirty="0" smtClean="0">
              <a:effectLst/>
            </a:endParaRPr>
          </a:p>
          <a:p>
            <a:endParaRPr lang="en-US" sz="2900" b="1" dirty="0">
              <a:effectLst/>
            </a:endParaRPr>
          </a:p>
        </p:txBody>
      </p:sp>
    </p:spTree>
    <p:extLst>
      <p:ext uri="{BB962C8B-B14F-4D97-AF65-F5344CB8AC3E}">
        <p14:creationId xmlns:p14="http://schemas.microsoft.com/office/powerpoint/2010/main" val="1368040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59" y="-137375"/>
            <a:ext cx="10353761" cy="1326321"/>
          </a:xfrm>
        </p:spPr>
        <p:txBody>
          <a:bodyPr/>
          <a:lstStyle/>
          <a:p>
            <a:endParaRPr lang="en-US"/>
          </a:p>
        </p:txBody>
      </p:sp>
      <p:sp>
        <p:nvSpPr>
          <p:cNvPr id="3" name="Content Placeholder 2"/>
          <p:cNvSpPr>
            <a:spLocks noGrp="1"/>
          </p:cNvSpPr>
          <p:nvPr>
            <p:ph idx="1"/>
          </p:nvPr>
        </p:nvSpPr>
        <p:spPr>
          <a:xfrm>
            <a:off x="630458" y="-137375"/>
            <a:ext cx="11346893" cy="6995375"/>
          </a:xfrm>
        </p:spPr>
        <p:txBody>
          <a:bodyPr/>
          <a:lstStyle/>
          <a:p>
            <a:endParaRPr lang="en-US" dirty="0" smtClean="0"/>
          </a:p>
          <a:p>
            <a:pPr marL="0" indent="0">
              <a:buNone/>
            </a:pPr>
            <a:r>
              <a:rPr lang="en-US" b="1" dirty="0" smtClean="0">
                <a:effectLst/>
              </a:rPr>
              <a:t>I’m almost twelve because no one is sure what to do with me in school.  I’ve stayed back for two semesters, which is a total of one year. (1/2 + ½ = 1.)</a:t>
            </a:r>
          </a:p>
          <a:p>
            <a:pPr marL="0" indent="0">
              <a:buNone/>
            </a:pPr>
            <a:r>
              <a:rPr lang="en-US" b="1" dirty="0">
                <a:effectLst/>
              </a:rPr>
              <a:t>	</a:t>
            </a:r>
            <a:r>
              <a:rPr lang="en-US" b="1" dirty="0" smtClean="0">
                <a:effectLst/>
              </a:rPr>
              <a:t>Some of the things I get teased about are following the rules and always talking about homonyms.  Mrs. </a:t>
            </a:r>
            <a:r>
              <a:rPr lang="en-US" b="1" dirty="0" err="1" smtClean="0">
                <a:effectLst/>
              </a:rPr>
              <a:t>Leibler</a:t>
            </a:r>
            <a:r>
              <a:rPr lang="en-US" b="1" dirty="0" smtClean="0">
                <a:effectLst/>
              </a:rPr>
              <a:t> is my aide and she sits with me in Mrs. </a:t>
            </a:r>
            <a:r>
              <a:rPr lang="en-US" b="1" dirty="0" err="1" smtClean="0">
                <a:effectLst/>
              </a:rPr>
              <a:t>Kushel’s</a:t>
            </a:r>
            <a:r>
              <a:rPr lang="en-US" b="1" dirty="0" smtClean="0">
                <a:effectLst/>
              </a:rPr>
              <a:t> room.  She sits in an adult-size chair next to my fifth-grade-size chair and rests her hand on my arm when I blurt something out in the middle of math.  Or, if I whap myself in the head and start to cry, she’ll say, “Rose, do you need to step into the hall for a moment?”</a:t>
            </a:r>
          </a:p>
          <a:p>
            <a:pPr marL="0" indent="0">
              <a:buNone/>
            </a:pPr>
            <a:r>
              <a:rPr lang="en-US" b="1" dirty="0">
                <a:effectLst/>
              </a:rPr>
              <a:t>	</a:t>
            </a:r>
            <a:r>
              <a:rPr lang="en-US" b="1" dirty="0" smtClean="0">
                <a:effectLst/>
              </a:rPr>
              <a:t>Mrs. </a:t>
            </a:r>
            <a:r>
              <a:rPr lang="en-US" b="1" dirty="0" err="1" smtClean="0">
                <a:effectLst/>
              </a:rPr>
              <a:t>Liebler</a:t>
            </a:r>
            <a:r>
              <a:rPr lang="en-US" b="1" dirty="0" smtClean="0">
                <a:effectLst/>
              </a:rPr>
              <a:t> tells me there are things worth talking about besides homonyms, rules, and prime numbers.  She encourages me to think of conversation starters.  Some conversation starters about me that do nor have anything to do with homonyms or rules or prime numbers are:</a:t>
            </a:r>
          </a:p>
          <a:p>
            <a:pPr marL="0" indent="0">
              <a:buNone/>
            </a:pPr>
            <a:r>
              <a:rPr lang="en-US" b="1" dirty="0">
                <a:effectLst/>
              </a:rPr>
              <a:t>	</a:t>
            </a:r>
            <a:r>
              <a:rPr lang="en-US" b="1" dirty="0" smtClean="0">
                <a:effectLst/>
              </a:rPr>
              <a:t>I live in a house that faces northeast. (After I say that I ask the person I’m trying to 	have a conversation with, “And which direction does your house face?”)</a:t>
            </a:r>
          </a:p>
          <a:p>
            <a:pPr marL="0" indent="0">
              <a:buNone/>
            </a:pPr>
            <a:r>
              <a:rPr lang="en-US" b="1" dirty="0">
                <a:effectLst/>
              </a:rPr>
              <a:t>	</a:t>
            </a:r>
            <a:r>
              <a:rPr lang="en-US" b="1" dirty="0" smtClean="0">
                <a:effectLst/>
              </a:rPr>
              <a:t>Down the road, 0.7 miles from my house is J&amp;R Garage, where my father sometimes 	works as a mechanic. And 0.1 miles farther along is a bar called The Luck of the Irish</a:t>
            </a:r>
            <a:endParaRPr lang="en-US" b="1" dirty="0">
              <a:effectLst/>
            </a:endParaRPr>
          </a:p>
        </p:txBody>
      </p:sp>
    </p:spTree>
    <p:extLst>
      <p:ext uri="{BB962C8B-B14F-4D97-AF65-F5344CB8AC3E}">
        <p14:creationId xmlns:p14="http://schemas.microsoft.com/office/powerpoint/2010/main" val="3955509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5609" y="88352"/>
            <a:ext cx="11462801" cy="6769647"/>
          </a:xfrm>
        </p:spPr>
        <p:txBody>
          <a:bodyPr>
            <a:normAutofit fontScale="92500" lnSpcReduction="20000"/>
          </a:bodyPr>
          <a:lstStyle/>
          <a:p>
            <a:pPr marL="0" indent="0">
              <a:buNone/>
            </a:pPr>
            <a:r>
              <a:rPr lang="en-US" dirty="0" smtClean="0"/>
              <a:t>	</a:t>
            </a:r>
            <a:r>
              <a:rPr lang="en-US" sz="4000" b="1" dirty="0" smtClean="0"/>
              <a:t>where my father sometimes goes after work.  	There is nothing between my house and J&amp; R 	Garage except trees and the road (Tell me some 	things about your neighborhood).</a:t>
            </a:r>
          </a:p>
          <a:p>
            <a:pPr marL="0" indent="0">
              <a:buNone/>
            </a:pPr>
            <a:r>
              <a:rPr lang="en-US" sz="4000" b="1" dirty="0"/>
              <a:t>	</a:t>
            </a:r>
            <a:r>
              <a:rPr lang="en-US" sz="4000" b="1" dirty="0" smtClean="0"/>
              <a:t>I have an Uncle named Weldon, who is my 	father’s younger brother. (And who else is in</a:t>
            </a:r>
          </a:p>
          <a:p>
            <a:pPr marL="0" indent="0">
              <a:buNone/>
            </a:pPr>
            <a:r>
              <a:rPr lang="en-US" sz="4000" b="1" dirty="0"/>
              <a:t>	</a:t>
            </a:r>
            <a:r>
              <a:rPr lang="en-US" sz="4000" b="1" dirty="0" smtClean="0"/>
              <a:t>your family?)</a:t>
            </a:r>
          </a:p>
          <a:p>
            <a:pPr marL="0" indent="0">
              <a:buNone/>
            </a:pPr>
            <a:r>
              <a:rPr lang="en-US" sz="4000" b="1" dirty="0"/>
              <a:t>	</a:t>
            </a:r>
            <a:r>
              <a:rPr lang="en-US" sz="4000" b="1" dirty="0" smtClean="0"/>
              <a:t>My official diagnosis is high-functioning 	autism, which some people call Asperger’s </a:t>
            </a:r>
          </a:p>
          <a:p>
            <a:pPr marL="0" indent="0">
              <a:buNone/>
            </a:pPr>
            <a:r>
              <a:rPr lang="en-US" sz="4000" b="1" dirty="0"/>
              <a:t>	s</a:t>
            </a:r>
            <a:r>
              <a:rPr lang="en-US" sz="4000" b="1" dirty="0" smtClean="0"/>
              <a:t>yndrome.  (Do you have a diagnosis?)</a:t>
            </a:r>
            <a:endParaRPr lang="en-US" sz="4000" b="1" dirty="0"/>
          </a:p>
        </p:txBody>
      </p:sp>
    </p:spTree>
    <p:extLst>
      <p:ext uri="{BB962C8B-B14F-4D97-AF65-F5344CB8AC3E}">
        <p14:creationId xmlns:p14="http://schemas.microsoft.com/office/powerpoint/2010/main" val="2221527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 for a global society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371" y="1683006"/>
            <a:ext cx="2539863" cy="36957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479" y="3004255"/>
            <a:ext cx="2129951" cy="36248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675" y="1592853"/>
            <a:ext cx="2327632" cy="24815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552" y="3302167"/>
            <a:ext cx="2553057" cy="3326976"/>
          </a:xfrm>
          <a:prstGeom prst="rect">
            <a:avLst/>
          </a:prstGeom>
        </p:spPr>
      </p:pic>
    </p:spTree>
    <p:extLst>
      <p:ext uri="{BB962C8B-B14F-4D97-AF65-F5344CB8AC3E}">
        <p14:creationId xmlns:p14="http://schemas.microsoft.com/office/powerpoint/2010/main" val="3881030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C000"/>
                </a:solidFill>
              </a:rPr>
              <a:t>Laurie </a:t>
            </a:r>
            <a:r>
              <a:rPr lang="en-US" sz="4000" dirty="0" err="1" smtClean="0">
                <a:solidFill>
                  <a:srgbClr val="FFC000"/>
                </a:solidFill>
              </a:rPr>
              <a:t>Halse</a:t>
            </a:r>
            <a:r>
              <a:rPr lang="en-US" sz="4000" dirty="0" smtClean="0">
                <a:solidFill>
                  <a:srgbClr val="FFC000"/>
                </a:solidFill>
              </a:rPr>
              <a:t> Anderson</a:t>
            </a:r>
            <a:r>
              <a:rPr lang="en-US" sz="6600" dirty="0" smtClean="0">
                <a:solidFill>
                  <a:srgbClr val="FFC000"/>
                </a:solidFill>
              </a:rPr>
              <a:t>     </a:t>
            </a:r>
            <a:endParaRPr lang="en-US" sz="6600" dirty="0">
              <a:solidFill>
                <a:srgbClr val="FFC000"/>
              </a:solidFill>
            </a:endParaRPr>
          </a:p>
        </p:txBody>
      </p:sp>
      <p:pic>
        <p:nvPicPr>
          <p:cNvPr id="13"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0272" y="3479977"/>
            <a:ext cx="2857500" cy="2857500"/>
          </a:xfrm>
          <a:prstGeom prst="rect">
            <a:avLst/>
          </a:prstGeom>
        </p:spPr>
      </p:pic>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1820" y="3222802"/>
            <a:ext cx="3114675" cy="3114675"/>
          </a:xfr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495" y="1935921"/>
            <a:ext cx="3114675" cy="3114675"/>
          </a:xfrm>
          <a:prstGeom prst="rect">
            <a:avLst/>
          </a:prstGeom>
        </p:spPr>
      </p:pic>
    </p:spTree>
    <p:extLst>
      <p:ext uri="{BB962C8B-B14F-4D97-AF65-F5344CB8AC3E}">
        <p14:creationId xmlns:p14="http://schemas.microsoft.com/office/powerpoint/2010/main" val="411087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Mysteries of Harris </a:t>
            </a:r>
            <a:r>
              <a:rPr lang="en-US" sz="3600" dirty="0" err="1" smtClean="0"/>
              <a:t>burdick</a:t>
            </a:r>
            <a:r>
              <a:rPr lang="en-US" sz="3600" dirty="0" smtClean="0"/>
              <a:t> – Van </a:t>
            </a:r>
            <a:r>
              <a:rPr lang="en-US" sz="3600" dirty="0" err="1" smtClean="0"/>
              <a:t>Allsburg</a:t>
            </a:r>
            <a:endParaRPr lang="en-US" sz="3600"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813" y="1935921"/>
            <a:ext cx="6658377" cy="49220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9084" y="2614410"/>
            <a:ext cx="2948579" cy="36875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47" y="2634534"/>
            <a:ext cx="2916548" cy="3667393"/>
          </a:xfrm>
          <a:prstGeom prst="rect">
            <a:avLst/>
          </a:prstGeom>
        </p:spPr>
      </p:pic>
    </p:spTree>
    <p:extLst>
      <p:ext uri="{BB962C8B-B14F-4D97-AF65-F5344CB8AC3E}">
        <p14:creationId xmlns:p14="http://schemas.microsoft.com/office/powerpoint/2010/main" val="3870092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3864" y="88071"/>
            <a:ext cx="4358136" cy="36957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94" y="0"/>
            <a:ext cx="473630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851" y="1402521"/>
            <a:ext cx="3571875" cy="4762500"/>
          </a:xfrm>
          <a:prstGeom prst="rect">
            <a:avLst/>
          </a:prstGeom>
        </p:spPr>
      </p:pic>
    </p:spTree>
    <p:extLst>
      <p:ext uri="{BB962C8B-B14F-4D97-AF65-F5344CB8AC3E}">
        <p14:creationId xmlns:p14="http://schemas.microsoft.com/office/powerpoint/2010/main" val="2794854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66" y="1098997"/>
            <a:ext cx="10353761" cy="1326321"/>
          </a:xfrm>
        </p:spPr>
        <p:txBody>
          <a:bodyPr>
            <a:normAutofit fontScale="90000"/>
          </a:bodyPr>
          <a:lstStyle/>
          <a:p>
            <a:r>
              <a:rPr lang="en-US" sz="4800" dirty="0" smtClean="0">
                <a:solidFill>
                  <a:srgbClr val="FFC000"/>
                </a:solidFill>
                <a:effectLst/>
              </a:rPr>
              <a:t>Dick and jane Books</a:t>
            </a:r>
            <a:br>
              <a:rPr lang="en-US" sz="4800" dirty="0" smtClean="0">
                <a:solidFill>
                  <a:srgbClr val="FFC000"/>
                </a:solidFill>
                <a:effectLst/>
              </a:rPr>
            </a:br>
            <a:r>
              <a:rPr lang="en-US" sz="4800" dirty="0" smtClean="0">
                <a:solidFill>
                  <a:srgbClr val="FFC000"/>
                </a:solidFill>
                <a:effectLst/>
              </a:rPr>
              <a:t>And</a:t>
            </a:r>
            <a:br>
              <a:rPr lang="en-US" sz="4800" dirty="0" smtClean="0">
                <a:solidFill>
                  <a:srgbClr val="FFC000"/>
                </a:solidFill>
                <a:effectLst/>
              </a:rPr>
            </a:br>
            <a:r>
              <a:rPr lang="en-US" sz="4800" dirty="0" smtClean="0">
                <a:solidFill>
                  <a:srgbClr val="FFC000"/>
                </a:solidFill>
                <a:effectLst/>
              </a:rPr>
              <a:t>McGuffey readers  </a:t>
            </a:r>
            <a:endParaRPr lang="en-US" sz="4800" dirty="0">
              <a:solidFill>
                <a:srgbClr val="FFC000"/>
              </a:solidFill>
              <a:effectLst/>
            </a:endParaRPr>
          </a:p>
        </p:txBody>
      </p:sp>
      <p:sp>
        <p:nvSpPr>
          <p:cNvPr id="5" name="Content Placeholder 4"/>
          <p:cNvSpPr>
            <a:spLocks noGrp="1"/>
          </p:cNvSpPr>
          <p:nvPr>
            <p:ph idx="1"/>
          </p:nvPr>
        </p:nvSpPr>
        <p:spPr>
          <a:xfrm>
            <a:off x="2291835" y="2531276"/>
            <a:ext cx="10353762" cy="3695136"/>
          </a:xfrm>
        </p:spPr>
        <p:txBody>
          <a:bodyPr>
            <a:normAutofit/>
          </a:bodyPr>
          <a:lstStyle/>
          <a:p>
            <a:pPr marL="0" indent="0">
              <a:buNone/>
            </a:pPr>
            <a:endParaRPr lang="en-US" sz="4400" dirty="0" smtClean="0"/>
          </a:p>
          <a:p>
            <a:pPr marL="0" indent="0">
              <a:buNone/>
            </a:pPr>
            <a:r>
              <a:rPr lang="en-US" sz="3200" b="1" dirty="0" smtClean="0">
                <a:effectLst/>
              </a:rPr>
              <a:t>	These simplistic texts provided no room for 	conversation.  There’s just nothing to talk or 	write about!  Only a few words and pictures on </a:t>
            </a:r>
            <a:r>
              <a:rPr lang="en-US" sz="3200" b="1" dirty="0" err="1" smtClean="0">
                <a:effectLst/>
              </a:rPr>
              <a:t>ea</a:t>
            </a:r>
            <a:r>
              <a:rPr lang="en-US" sz="3200" b="1" dirty="0" smtClean="0">
                <a:effectLst/>
              </a:rPr>
              <a:t>	each page.</a:t>
            </a:r>
            <a:endParaRPr lang="en-US" sz="3200" b="1" dirty="0">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4" y="2531276"/>
            <a:ext cx="3053490" cy="41303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4067" y="0"/>
            <a:ext cx="2431519" cy="3509493"/>
          </a:xfrm>
          <a:prstGeom prst="rect">
            <a:avLst/>
          </a:prstGeom>
        </p:spPr>
      </p:pic>
    </p:spTree>
    <p:extLst>
      <p:ext uri="{BB962C8B-B14F-4D97-AF65-F5344CB8AC3E}">
        <p14:creationId xmlns:p14="http://schemas.microsoft.com/office/powerpoint/2010/main" val="1227376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The Wretched stone – </a:t>
            </a:r>
            <a:r>
              <a:rPr lang="en-US" sz="4400" dirty="0" err="1" smtClean="0"/>
              <a:t>chris</a:t>
            </a:r>
            <a:r>
              <a:rPr lang="en-US" sz="4400" dirty="0" smtClean="0"/>
              <a:t> van </a:t>
            </a:r>
            <a:r>
              <a:rPr lang="en-US" sz="4400" dirty="0" err="1" smtClean="0"/>
              <a:t>allsburg</a:t>
            </a:r>
            <a:endParaRPr lang="en-US" sz="44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0" y="4253482"/>
            <a:ext cx="2580623" cy="2604518"/>
          </a:xfrm>
          <a:prstGeom prst="rect">
            <a:avLst/>
          </a:prstGeom>
        </p:spPr>
      </p:pic>
      <p:sp>
        <p:nvSpPr>
          <p:cNvPr id="8" name="Content Placeholder 7"/>
          <p:cNvSpPr>
            <a:spLocks noGrp="1"/>
          </p:cNvSpPr>
          <p:nvPr>
            <p:ph idx="1"/>
          </p:nvPr>
        </p:nvSpPr>
        <p:spPr>
          <a:xfrm>
            <a:off x="1311070" y="1167062"/>
            <a:ext cx="10909011" cy="3855279"/>
          </a:xfrm>
        </p:spPr>
        <p:txBody>
          <a:bodyPr>
            <a:normAutofit fontScale="25000" lnSpcReduction="20000"/>
          </a:bodyPr>
          <a:lstStyle/>
          <a:p>
            <a:endParaRPr lang="en-US" dirty="0" smtClean="0"/>
          </a:p>
          <a:p>
            <a:r>
              <a:rPr lang="en-US" b="1" dirty="0" smtClean="0">
                <a:effectLst/>
              </a:rPr>
              <a:t>“	</a:t>
            </a:r>
          </a:p>
          <a:p>
            <a:pPr marL="914400" lvl="2" indent="0">
              <a:buNone/>
            </a:pPr>
            <a:endParaRPr lang="en-US" sz="4600" b="1" dirty="0" smtClean="0">
              <a:effectLst/>
            </a:endParaRPr>
          </a:p>
          <a:p>
            <a:pPr marL="914400" lvl="2" indent="0">
              <a:buNone/>
            </a:pPr>
            <a:r>
              <a:rPr lang="en-US" sz="11200" b="1" dirty="0" smtClean="0">
                <a:effectLst/>
              </a:rPr>
              <a:t>It </a:t>
            </a:r>
            <a:r>
              <a:rPr lang="en-US" sz="11200" b="1" dirty="0">
                <a:effectLst/>
              </a:rPr>
              <a:t>is a rock, approximately two feet across.  It is roughly </a:t>
            </a:r>
            <a:r>
              <a:rPr lang="en-US" sz="11200" b="1" dirty="0" smtClean="0">
                <a:effectLst/>
              </a:rPr>
              <a:t>textured,</a:t>
            </a:r>
            <a:r>
              <a:rPr lang="en-US" sz="11200" dirty="0">
                <a:effectLst/>
              </a:rPr>
              <a:t> </a:t>
            </a:r>
            <a:r>
              <a:rPr lang="en-US" sz="11200" b="1" dirty="0" smtClean="0">
                <a:effectLst/>
              </a:rPr>
              <a:t>gray </a:t>
            </a:r>
            <a:r>
              <a:rPr lang="en-US" sz="11200" b="1" dirty="0">
                <a:effectLst/>
              </a:rPr>
              <a:t>in color, but a portion of it is as flat and smooth as </a:t>
            </a:r>
            <a:r>
              <a:rPr lang="en-US" sz="11200" b="1" dirty="0" smtClean="0">
                <a:effectLst/>
              </a:rPr>
              <a:t>glass.</a:t>
            </a:r>
            <a:r>
              <a:rPr lang="en-US" sz="11200" dirty="0">
                <a:effectLst/>
              </a:rPr>
              <a:t> </a:t>
            </a:r>
            <a:r>
              <a:rPr lang="en-US" sz="11200" b="1" dirty="0" smtClean="0">
                <a:effectLst/>
              </a:rPr>
              <a:t>From </a:t>
            </a:r>
            <a:r>
              <a:rPr lang="en-US" sz="11200" b="1" dirty="0">
                <a:effectLst/>
              </a:rPr>
              <a:t>this surface comes </a:t>
            </a:r>
            <a:r>
              <a:rPr lang="en-US" sz="11200" b="1" dirty="0" smtClean="0">
                <a:effectLst/>
              </a:rPr>
              <a:t>a </a:t>
            </a:r>
            <a:r>
              <a:rPr lang="en-US" sz="11200" b="1" dirty="0">
                <a:effectLst/>
              </a:rPr>
              <a:t>glowing light that is </a:t>
            </a:r>
            <a:r>
              <a:rPr lang="en-US" sz="11200" b="1" dirty="0" smtClean="0">
                <a:effectLst/>
              </a:rPr>
              <a:t>quite</a:t>
            </a:r>
            <a:r>
              <a:rPr lang="en-US" sz="11200" dirty="0">
                <a:effectLst/>
              </a:rPr>
              <a:t> </a:t>
            </a:r>
            <a:r>
              <a:rPr lang="en-US" sz="11200" b="1" dirty="0" smtClean="0">
                <a:effectLst/>
              </a:rPr>
              <a:t>beautiful </a:t>
            </a:r>
            <a:r>
              <a:rPr lang="en-US" sz="11200" b="1" dirty="0">
                <a:effectLst/>
              </a:rPr>
              <a:t>and pleasing to look at.  The thing is unbelievably </a:t>
            </a:r>
            <a:r>
              <a:rPr lang="en-US" sz="11200" dirty="0">
                <a:effectLst/>
              </a:rPr>
              <a:t> </a:t>
            </a:r>
            <a:r>
              <a:rPr lang="en-US" sz="11200" b="1" dirty="0" smtClean="0">
                <a:effectLst/>
              </a:rPr>
              <a:t>heavy</a:t>
            </a:r>
            <a:r>
              <a:rPr lang="en-US" sz="11200" b="1" dirty="0">
                <a:effectLst/>
              </a:rPr>
              <a:t>, requiring six strong men to lift it.  With great effort </a:t>
            </a:r>
            <a:r>
              <a:rPr lang="en-US" sz="11200" b="1" dirty="0" smtClean="0">
                <a:effectLst/>
              </a:rPr>
              <a:t>we </a:t>
            </a:r>
            <a:r>
              <a:rPr lang="en-US" sz="11200" b="1" dirty="0">
                <a:effectLst/>
              </a:rPr>
              <a:t>were able to get it aboard and into the forward hold. We </a:t>
            </a:r>
            <a:r>
              <a:rPr lang="en-US" sz="11200" b="1" dirty="0" smtClean="0">
                <a:effectLst/>
              </a:rPr>
              <a:t>have </a:t>
            </a:r>
            <a:r>
              <a:rPr lang="en-US" sz="11200" b="1" dirty="0">
                <a:effectLst/>
              </a:rPr>
              <a:t>set sail and are underway </a:t>
            </a:r>
            <a:r>
              <a:rPr lang="en-US" sz="11200" b="1" dirty="0" smtClean="0">
                <a:effectLst/>
              </a:rPr>
              <a:t>again.</a:t>
            </a:r>
          </a:p>
          <a:p>
            <a:pPr marL="914400" lvl="2" indent="0">
              <a:buNone/>
            </a:pPr>
            <a:r>
              <a:rPr lang="en-US" sz="11200" b="1" dirty="0">
                <a:effectLst/>
              </a:rPr>
              <a:t>	</a:t>
            </a:r>
            <a:r>
              <a:rPr lang="en-US" sz="11200" b="1" dirty="0" smtClean="0">
                <a:effectLst/>
              </a:rPr>
              <a:t>		Journal </a:t>
            </a:r>
            <a:r>
              <a:rPr lang="en-US" sz="11200" b="1" dirty="0">
                <a:effectLst/>
              </a:rPr>
              <a:t>of Captain Randall Ethan </a:t>
            </a:r>
            <a:r>
              <a:rPr lang="en-US" sz="11200" b="1" dirty="0" smtClean="0">
                <a:effectLst/>
              </a:rPr>
              <a:t>Hope</a:t>
            </a:r>
            <a:endParaRPr lang="en-US" sz="11200" dirty="0">
              <a:effectLst/>
            </a:endParaRPr>
          </a:p>
          <a:p>
            <a:pPr marL="914400" lvl="2" indent="0">
              <a:buNone/>
            </a:pPr>
            <a:r>
              <a:rPr lang="en-US" sz="11200" b="1" dirty="0">
                <a:effectLst/>
              </a:rPr>
              <a:t>	</a:t>
            </a:r>
            <a:r>
              <a:rPr lang="en-US" sz="11200" b="1" dirty="0" smtClean="0">
                <a:effectLst/>
              </a:rPr>
              <a:t>		Captain</a:t>
            </a:r>
            <a:r>
              <a:rPr lang="en-US" sz="11200" b="1" dirty="0">
                <a:effectLst/>
              </a:rPr>
              <a:t>, the </a:t>
            </a:r>
            <a:r>
              <a:rPr lang="en-US" sz="11200" b="1" i="1" dirty="0">
                <a:effectLst/>
              </a:rPr>
              <a:t>Rita Ann</a:t>
            </a:r>
            <a:r>
              <a:rPr lang="en-US" sz="11200" b="1" dirty="0">
                <a:effectLst/>
              </a:rPr>
              <a:t> 			</a:t>
            </a:r>
            <a:r>
              <a:rPr lang="en-US" sz="11200" dirty="0">
                <a:effectLst/>
              </a:rPr>
              <a:t>	</a:t>
            </a:r>
          </a:p>
          <a:p>
            <a:endParaRPr lang="en-US" sz="11200" dirty="0"/>
          </a:p>
        </p:txBody>
      </p:sp>
      <p:pic>
        <p:nvPicPr>
          <p:cNvPr id="10"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7" y="1283458"/>
            <a:ext cx="1809750" cy="1304925"/>
          </a:xfrm>
          <a:prstGeom prst="rect">
            <a:avLst/>
          </a:prstGeom>
        </p:spPr>
      </p:pic>
    </p:spTree>
    <p:extLst>
      <p:ext uri="{BB962C8B-B14F-4D97-AF65-F5344CB8AC3E}">
        <p14:creationId xmlns:p14="http://schemas.microsoft.com/office/powerpoint/2010/main" val="1089296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1" dirty="0" smtClean="0"/>
              <a:t>Voices in the park</a:t>
            </a:r>
            <a:endParaRPr lang="en-US" sz="4400" i="1" dirty="0"/>
          </a:p>
        </p:txBody>
      </p:sp>
      <p:sp>
        <p:nvSpPr>
          <p:cNvPr id="5" name="Content Placeholder 4"/>
          <p:cNvSpPr>
            <a:spLocks noGrp="1"/>
          </p:cNvSpPr>
          <p:nvPr>
            <p:ph idx="1"/>
          </p:nvPr>
        </p:nvSpPr>
        <p:spPr/>
        <p:txBody>
          <a:bodyPr>
            <a:normAutofit/>
          </a:bodyPr>
          <a:lstStyle/>
          <a:p>
            <a:pPr marL="0" indent="0">
              <a:buNone/>
            </a:pPr>
            <a:r>
              <a:rPr lang="en-US" sz="4400" b="1" i="1" dirty="0" smtClean="0">
                <a:latin typeface="+mj-lt"/>
              </a:rPr>
              <a:t>THEY ALL SAW A CAT</a:t>
            </a:r>
          </a:p>
          <a:p>
            <a:pPr marL="0" indent="0">
              <a:buNone/>
            </a:pPr>
            <a:r>
              <a:rPr lang="en-US" sz="4400" b="1" i="1" dirty="0">
                <a:latin typeface="+mj-lt"/>
              </a:rPr>
              <a:t>	</a:t>
            </a:r>
            <a:r>
              <a:rPr lang="en-US" sz="4400" b="1" i="1" dirty="0" smtClean="0">
                <a:latin typeface="+mj-lt"/>
              </a:rPr>
              <a:t>		</a:t>
            </a:r>
            <a:r>
              <a:rPr lang="en-US" sz="4400" b="1" i="1" dirty="0" smtClean="0">
                <a:effectLst/>
                <a:latin typeface="+mj-lt"/>
              </a:rPr>
              <a:t>SEVEN BLIND MICE</a:t>
            </a:r>
            <a:endParaRPr lang="en-US" sz="4400" b="1" i="1" dirty="0" smtClean="0">
              <a:latin typeface="+mj-lt"/>
            </a:endParaRPr>
          </a:p>
          <a:p>
            <a:endParaRPr lang="en-US" sz="4400" b="1" dirty="0">
              <a:latin typeface="+mj-lt"/>
            </a:endParaRP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4139" y="-41915"/>
            <a:ext cx="2697861" cy="36957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225" y="4196462"/>
            <a:ext cx="1733550" cy="12477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 y="3209925"/>
            <a:ext cx="3114675" cy="3114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449" y="3653785"/>
            <a:ext cx="2121114" cy="291417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108" y="3743325"/>
            <a:ext cx="3114675" cy="3114675"/>
          </a:xfrm>
          <a:prstGeom prst="rect">
            <a:avLst/>
          </a:prstGeom>
        </p:spPr>
      </p:pic>
    </p:spTree>
    <p:extLst>
      <p:ext uri="{BB962C8B-B14F-4D97-AF65-F5344CB8AC3E}">
        <p14:creationId xmlns:p14="http://schemas.microsoft.com/office/powerpoint/2010/main" val="3232695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Fireflies    </a:t>
            </a:r>
            <a:br>
              <a:rPr lang="en-US" sz="6000" dirty="0" smtClean="0"/>
            </a:br>
            <a:r>
              <a:rPr lang="en-US" sz="6000" dirty="0" smtClean="0"/>
              <a:t>Come on, rain!</a:t>
            </a:r>
            <a:endParaRPr lang="en-US" sz="6000" dirty="0"/>
          </a:p>
        </p:txBody>
      </p:sp>
      <p:sp>
        <p:nvSpPr>
          <p:cNvPr id="8" name="Content Placeholder 7"/>
          <p:cNvSpPr>
            <a:spLocks noGrp="1"/>
          </p:cNvSpPr>
          <p:nvPr>
            <p:ph idx="1"/>
          </p:nvPr>
        </p:nvSpPr>
        <p:spPr>
          <a:xfrm>
            <a:off x="810764" y="2255643"/>
            <a:ext cx="10353762" cy="3695136"/>
          </a:xfrm>
        </p:spPr>
        <p:txBody>
          <a:bodyPr/>
          <a:lstStyle/>
          <a:p>
            <a:endParaRPr lang="en-US" dirty="0" smtClean="0"/>
          </a:p>
          <a:p>
            <a:endParaRPr lang="en-US" dirty="0"/>
          </a:p>
          <a:p>
            <a:endParaRPr lang="en-US" dirty="0"/>
          </a:p>
        </p:txBody>
      </p:sp>
      <p:pic>
        <p:nvPicPr>
          <p:cNvPr id="12"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135" y="2574266"/>
            <a:ext cx="4387538" cy="3696235"/>
          </a:xfrm>
          <a:prstGeom prst="rect">
            <a:avLst/>
          </a:prstGeom>
        </p:spPr>
      </p:pic>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282" y="2606729"/>
            <a:ext cx="2815771" cy="3695700"/>
          </a:xfrm>
          <a:prstGeom prst="rect">
            <a:avLst/>
          </a:prstGeom>
        </p:spPr>
      </p:pic>
    </p:spTree>
    <p:extLst>
      <p:ext uri="{BB962C8B-B14F-4D97-AF65-F5344CB8AC3E}">
        <p14:creationId xmlns:p14="http://schemas.microsoft.com/office/powerpoint/2010/main" val="2929730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Cynthia </a:t>
            </a:r>
            <a:r>
              <a:rPr lang="en-US" sz="5400" dirty="0" err="1" smtClean="0"/>
              <a:t>rylant</a:t>
            </a:r>
            <a:endParaRPr lang="en-US" sz="5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057" y="3679667"/>
            <a:ext cx="3114675" cy="3114675"/>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289" y="1848180"/>
            <a:ext cx="2476500" cy="27527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599" y="3312282"/>
            <a:ext cx="3114675" cy="31146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53" y="1754945"/>
            <a:ext cx="3114675" cy="3114675"/>
          </a:xfrm>
          <a:prstGeom prst="rect">
            <a:avLst/>
          </a:prstGeom>
        </p:spPr>
      </p:pic>
    </p:spTree>
    <p:extLst>
      <p:ext uri="{BB962C8B-B14F-4D97-AF65-F5344CB8AC3E}">
        <p14:creationId xmlns:p14="http://schemas.microsoft.com/office/powerpoint/2010/main" val="589273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493" y="493690"/>
            <a:ext cx="10353761" cy="1326321"/>
          </a:xfrm>
        </p:spPr>
        <p:txBody>
          <a:bodyPr>
            <a:normAutofit/>
          </a:bodyPr>
          <a:lstStyle/>
          <a:p>
            <a:r>
              <a:rPr lang="en-US" sz="5400" dirty="0"/>
              <a:t>P</a:t>
            </a:r>
            <a:r>
              <a:rPr lang="en-US" sz="5400" dirty="0" smtClean="0"/>
              <a:t>atricia </a:t>
            </a:r>
            <a:r>
              <a:rPr lang="en-US" sz="5400" dirty="0" err="1" smtClean="0"/>
              <a:t>Polacco</a:t>
            </a:r>
            <a:endParaRPr lang="en-US" sz="54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2649" y="106251"/>
            <a:ext cx="952500" cy="14287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6358" y="106251"/>
            <a:ext cx="1002792" cy="1219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831" y="315801"/>
            <a:ext cx="944880" cy="1219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41" y="193239"/>
            <a:ext cx="1112520" cy="1219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44" y="1996226"/>
            <a:ext cx="3924300" cy="50800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6406" y="1607981"/>
            <a:ext cx="5143500" cy="6858000"/>
          </a:xfrm>
          <a:prstGeom prst="rect">
            <a:avLst/>
          </a:prstGeom>
        </p:spPr>
      </p:pic>
      <p:pic>
        <p:nvPicPr>
          <p:cNvPr id="15" name="Content Placeholder 14"/>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343747" y="1487050"/>
            <a:ext cx="2688335" cy="3429000"/>
          </a:xfr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3093" y="2120462"/>
            <a:ext cx="1628775" cy="216217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1000" y="4769811"/>
            <a:ext cx="2247900" cy="1800225"/>
          </a:xfrm>
          <a:prstGeom prst="rect">
            <a:avLst/>
          </a:prstGeom>
        </p:spPr>
      </p:pic>
    </p:spTree>
    <p:extLst>
      <p:ext uri="{BB962C8B-B14F-4D97-AF65-F5344CB8AC3E}">
        <p14:creationId xmlns:p14="http://schemas.microsoft.com/office/powerpoint/2010/main" val="2678225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Children’s choices</a:t>
            </a:r>
            <a:br>
              <a:rPr lang="en-US" dirty="0" smtClean="0">
                <a:effectLst/>
              </a:rPr>
            </a:br>
            <a:r>
              <a:rPr lang="en-US" dirty="0" smtClean="0">
                <a:effectLst/>
              </a:rPr>
              <a:t>Lemonade war  &amp; I survived series</a:t>
            </a:r>
            <a:endParaRPr lang="en-US" dirty="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6371" y="1834345"/>
            <a:ext cx="2921000" cy="3187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60" y="1634711"/>
            <a:ext cx="1905000" cy="2762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03" y="4040947"/>
            <a:ext cx="1905000" cy="27622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0800" y="1672673"/>
            <a:ext cx="1905000" cy="2762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757" y="5572795"/>
            <a:ext cx="3743325" cy="11049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0717" y="4529650"/>
            <a:ext cx="952500" cy="14287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7228" y="1834345"/>
            <a:ext cx="876300" cy="124777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5607" y="3428195"/>
            <a:ext cx="1076325" cy="16192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8365" y="1834345"/>
            <a:ext cx="952500" cy="142875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5381" y="3428195"/>
            <a:ext cx="1685925" cy="2447925"/>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8555" y="4348832"/>
            <a:ext cx="2447925" cy="2447925"/>
          </a:xfrm>
          <a:prstGeom prst="rect">
            <a:avLst/>
          </a:prstGeom>
        </p:spPr>
      </p:pic>
    </p:spTree>
    <p:extLst>
      <p:ext uri="{BB962C8B-B14F-4D97-AF65-F5344CB8AC3E}">
        <p14:creationId xmlns:p14="http://schemas.microsoft.com/office/powerpoint/2010/main" val="1461135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Kate di Camillo</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145" y="290512"/>
            <a:ext cx="3114675" cy="3114675"/>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33" y="3649349"/>
            <a:ext cx="3114675" cy="31146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1405" y="3649348"/>
            <a:ext cx="3114675" cy="31146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6080" y="0"/>
            <a:ext cx="3200400" cy="47529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668" y="1602010"/>
            <a:ext cx="1571625" cy="2381250"/>
          </a:xfrm>
          <a:prstGeom prst="rect">
            <a:avLst/>
          </a:prstGeom>
        </p:spPr>
      </p:pic>
    </p:spTree>
    <p:extLst>
      <p:ext uri="{BB962C8B-B14F-4D97-AF65-F5344CB8AC3E}">
        <p14:creationId xmlns:p14="http://schemas.microsoft.com/office/powerpoint/2010/main" val="920007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Jerry Spinelli</a:t>
            </a:r>
            <a:endParaRPr lang="en-US" sz="4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94" y="88071"/>
            <a:ext cx="3114675" cy="3114675"/>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774" y="88071"/>
            <a:ext cx="2589202" cy="3695700"/>
          </a:xfrm>
          <a:prstGeom prst="rect">
            <a:avLst/>
          </a:prstGeom>
        </p:spPr>
      </p:pic>
      <p:sp>
        <p:nvSpPr>
          <p:cNvPr id="8" name="AutoShape 2" descr="data:image/jpeg;base64,/9j/4AAQSkZJRgABAQAAAQABAAD/2wBDABQODxIPDRQSEBIXFRQYHjIhHhwcHj0sLiQySUBMS0dARkVQWnNiUFVtVkVGZIhlbXd7gYKBTmCNl4x9lnN+gXz/2wBDARUXFx4aHjshITt8U0ZTfHx8fHx8fHx8fHx8fHx8fHx8fHx8fHx8fHx8fHx8fHx8fHx8fHx8fHx8fHx8fHx8fHz/wAARCAElAM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lm8ozSSyskUeWY56AVyV3rV/dTtIlzNAnRI43IAH4dT71q+KbgxwLaqcGaQs3+6Dx+v8qyNIsRqF8I3z5EY3yY7j0/GuWkuWLnICD+1L/OP7Quv+/wA3+NXNP1u8tblWubmaaBuHV3LED1Ge9dQRG0X2dokNv08rb8oFcZqFsLO+nt1yyI3y/Q8j9DVU6sat42A7dWcOB5jMp6HPUVxk2o6h9olAvroAOQAJm9frXSaFKZtLty33kzGfwPH6YrkpyRPOR/fb+dRh01KSb2Al/tLUP+ghdf8Af5v8aUalqH/P/df9/m/xres9I0+bT7eSS3zI8YLNvPJ/OodQ0C3FrJNZF1kiBYoxyGA64960+sQ5uUCTRdcmu5BaXkh84/6uQcbvY/41r75O7t+dcGsjIyyxnDoQyn0Iru1kEsccyjCyKHA9iM1z4mPK7rqA7zH/AOejfnWdr95PbacvkzSJJJIFBViDjqf6VdMan1rF1+6NpPbxRAFghclucEnA/lU0femtQMj+0tQP/L/dZ/67N/jXS6DeT3OmZmlkaSNypZmJJHUfzrmmvp3DBth3DB+XtjH8q1tAu3u7meG4OTs3Ljjof/r1111eDA398g6yN+dJ5jAMzysqKCzMSeAOtM8pffj3rO8RzmLS9inmZwp+g5/wrginKSinuBl6hr95dy4tppbeBT8oViGPuSP5VTOpX/8A0ELr/v8AN/jSWFq17eRWyNs39Wx90AZJrp10bTUj8v7NvGMF2Y7j713TqwpWiBg2mt39pMJGuJZ06Mkjkgj2z0PvXVR3HnRJNDKzRyDcpz+h965LWLBdNvBGjFoXXehbqB6GtbwxKXsZ4iciOQEe2R/9as66Uoe0iBX8QXt5DqQSG7njXy1OEkIH6Vf8PXVxPp8jTTyyMJSAzuSQMD1rJ8S/8hUf9cl/rWj4Z/5Bsv8A12P8hSm37BP0A1/Mk/56N+dYPiO8u4LyFYLqeJTFkhJCATk+lblc74n/AOP6D/rl/U1lh23UAv8AhO6ubmW4FxcSzBduBI5bHDetFReDf9dc/wDAf5NRXdD4pf10Ap+KHLayy54RAP1J/rV3wvHizuZf78gX8h/9es3xE27Xbr2IH6Ctjw8MaOnvIxrnraUbAaVKHIGAeKSkrgAeh3SAnrXCXH/HxP8A9dG/nXdx/fH1rhbgZuJ/+ujfzrtwm7A7DTv+QXaf9chVlSBuJOFAJJPYVh2mv2lvZwQPDOXjQKxAGCfbmq+o6+11A1vbRGGN+HdjlmHp7Vn7CcpvTS4GIPuH0rt9Oz/Zdpnr5S1xsUD3E0cEIy8jbQK7kIsSJEn3Y1CL9AMVri3okCDGTiuT16XzdYm5yIwEH4Dn9c110eN4zwO5rg5pfOmlmPWRy35mowi95sC+lpu8OS3WPmW4HP8As4x/Mio9Gm8jVrZyflZth/Hj+tb9ta7vDItsfNJCX+pJLD+lckCQoZTgjkGuiEvaKS8wO+YYYisjxNGX06JwMiOXn2BFayyieKOYdJVDfmM02WKO4gkgmH7uRdp9vQ/gea8+EuSab6AchpV0tlqUM8mfLGVfHYEYzXZfKyh42V425V1OQa4m8s5rC4MFwuD/AAt2ceop9lqF1p7E20mEP3o25U/hXdVo+196LA62a1trkg3ECSkDALdhSwW8FtuFtCsQb7wXviq+m6nBqQ2qPKuAMmInr7qe/wBKuVwy5o+6wOY8S/8AIVH/AFyX+taPhj/kGS/9dj/IVn+Jf+Qqv/XJf61TttQvLOMx2sxjjJ3EbQcn8a7uR1KKigOywfSuc8UD/Trf/rl/U1V/trU/+fo/98L/AIVXubu4vHV7qTzGUbVOAMD8KmlQlCXMwNzwb/r7n/gP8mopPBv/AB8XP/Af5NRXRD4pf10AzvEC7ddu89yCPyFa/ht92lMvdJmH6A1Q8UxldX8ztIn8iRU/haQbbuA9cq4+nIP9Kwre9RuBuUUU5UZhkDivOGEf3xXCz/8AHzP/ANdG/nXdqpWQA8GuDuP+Pif/AH2/nXbhN2IUwzBPMMMgj679hxj1zTCcV2unkPpFtFJzG8AVh6gjBrj7m3a0uZbaT70bYz6jsfxFdFKrztrsB1Om6XBpq+Yj+fM6/wCtxwAf7o/rV2szw9d/aLAwOf3lscD3Q9Py6flWnXnVebnfMBDfy+Rp11LnBEZAPueB/OuIAyuOldV4jl8vStg6yyBfwHP9BXMKrMQqKWY9ABkmu3Cq0LgdIniazjCBbWfagCgZHQcVzkm0ySGMERliVB6gdqd9nn/595v++DTWR4ziRGQkZAYY4raFOEG+UDqtBm87SIwTkxMYz/Mfzq/WF4Wl+a6tz3AkA+nB/mK1ru8gsUWS5LBXOBtGea8+tB+0aQEs0UVzCYbmNZYvQ9vcHsawL7w7JGGksHMyDkxN98fT1rXtNTtL6UxWzOXA3fMuBirQJByODSjOpSdvwA4RWZWV42KupyrA4INdhpV9/aNkJXx5yHZJjjJ7H8f8ax/E1ukV5FcRgKbgHeB3YdT+ORT/AAs5FzcxdmjDfkf/AK9dVW1SlzgQ+Jf+Qqv/AFyX+tR6bpD6lbvMs6xBH24K5zxmpPE3/IVX/rkv8zV/wx/yD5/+uv8AQU3JxoJryArf8IzL/wA/kf8A3waoanp7aZLHG0olMi7sgYxzXXVz/ij/AI/Lb/rn/U1FGtOc7NgWPB3/AB8XP/Af5NRR4O/4+br/AID/ACaiuqHxS/roBL4pg8y1FwBzDKQf91v/AK4H51g6feNYXkdwo3KOHX+8p6iuzmjSXzopl3RSZVh7VxuoWEum3Bil5Q8xyDo4/wAfauehNSTpvzA6+Oa3mj86K4jMOMliwG36+lcnq94t7qEksLN5KgIh6ZA7/nVHapOatWFjNqM4hhGEHLyEcIKunRjSbk2B0fhtGTS42YkmRywz6dP6Vytx/wAfE/8A10b+dd3DGsflxRLiNAFUewrhLk/6Rcf9dG/nWeGlzTkwOx07/kF2n/XJay/E1rxDeoP+mUn9D/MfgK1dOH/ErtD/ANMlqWa3W7tpbaT7sq4z6HsfwOK5oz5Kt/MDktLvPsOoRzMf3bfJJ/un/Dg/hXYMNrEVwjo0bvFINroSrD0IrrNCu/tunKrHMtviNvcfwn8uPwroxcNFNAjP8UyZltYP7qs5H1OB/KoPDUZfVTL/AM8Yy34nj+pqHX5vM1iYZyIwEH4Dn9c1p+FoSLS5nx99wg/AZ/rVP3MP/XUDbMjZPzGsHxUhYWlwe2Yyf1H9a3MGqGvwmXRpSBkxMsg/PH8ia5KElGohmDoc3kavBngSExn8en64rX8TRF9NRwOI5Rn6EEf4VzIkKMkiHDIQwPuK7uRYruAhxugnTn6Hmuqu+SpGYjj9KulsdRincHy+VfHoRjP9a6v7ZZMnmLeQeX6lwD+XWuU1DTLjTXxKu6En5JVHysP6H2qnhetaTpQrWkmBpa5fpqF2nkZMES7VJGNx7nH+elXPC0J33VwRwAIwfU9T/IfnWZYafcajJst0wg+/I3CrXXW1tHaW6W8AOxO56se5NZ15RhD2aA5zxL/yFV/64r/M1f8ADH/IPn/66/0FUPE3Gqrn/niv8zV/wvzp8/p5v9BRP/d18gNauf8AFH/H3bf9cz/OuhxXPeKOLu2z/wA8z/OsMN/EQFjwb/x8XX/Af5NRSeDf+Pi5/wCA/wAmor0IfFL+ugFu4eQXU4ErgeY3G4+tRuzSRmOVjJGf4XOR+RqK8u1S9uF8skiVhnPvUP21f+eZ/OuhUutj0VUpWJfstt/z7xf98ipkZooxHCxijHO1DgVWW7DtgRkfjU6AuMgYodN9UV7SkP8ANmB4mkH/AAI1Aba3Y5a3jJPJJXrV2OxlkXIZR7GrCaNO/SZPyNTypdBe0peRQVnRQiSOqLwFDEACl8yX/nrJ/wB9GtEaDOTgzop9MGj+wp848+PP0NLlj2D2tHujJkghlcvLEkjnqzDJP406JFgJa3AhJGCY/lz+Vao0C4Iz58f0waR9DnQczp/3yeadlsHtaPdGS1vA7FngjdmOSzLkk+pqSPMSbISYk67UOBn6VeXSZ2YhZFOPY0g0uYsF3r9cGhpMPaUu6KvmS/8APWT/AL6NIzOylHkdkYYZSxwR6GrjaVJGu5p4x7YNVHjKEjcDQoLog9pSK/2O1/59ov8AvmplZ0QIkjqijCqGIAFNJI7U3zB6frVOnfdB7Sl5EwllAIMrlT1BYkGoPsttu3fZ4s/7gpyO0sohhieWY9ETk49T6D3Na0Og3Lxhppo4nP8AAPmx+PFTyqPQPaUjO82XaFErhR0AYgCk8yX/AJ6yf99GtX/hHpf+ftP++P8A69H/AAj8v/P0n/fB/wAam0Owva0u5jSQxztunRZXxjc/Jx6U6NfIUrB+6UnJVDgE1rf8I9L/AM/af98f/Xo/4R+XvdoP+AH/ABp+7sHtaP8ASMvzJf8Anq//AH0ajkRZiDOqykDALjcQPxqfUbS703LywGWAf8tYzkAf7Q6j+XvVEXykZCEj1zVRpp6pB7SkXtNRIr+IQqIwxO4IMbuD1oqHTbtX1O2QRkbiec+xoqZrlZyV5RlJcpRv/wDkI3f/AF2b+dQVPff8hC7/AOuz/wAzUFdkdkZFuyh8w59Titq3tgXAHIFUtKQbAa37O3Bz6ZrKcimSwWuVDeverYUKeOPpSgAAAdB0pawbuZhiiiikAUhAI5paKAERAi4X8T60yQpEhYqOTUT+bcXbwRzNBHEqligBZyc8cg4Ax+vtVd55I7h7OXzLqUKHj2KAWQ5HzdFBBB9M8d6BlWdTLnP4Zqk8BGcg4rRkZocfaIZIFYgB2IK59MgnH44qrO2Mg8c1tFlIz3XniksbCbUZzHB8kaHEsx6L7D1P8u/vMIZLmdLa34lkJ+bGdi92P0/mRXT2ttFZ26W8C7Y0HfqT3J9TRKdtEDYyysrfT4PKtU2gnLMeWc+pPerFFBOPr2FYEBRTTu7/AKdBWRqGqzWN/GiyJLA3ysNudpz6+o9KTdhpXNig1Qg1aOSKJpIJFaQA4XBA9fTpz+VWGvrRCQ1wikEAg8EZ6cUlKL6jcZLoTglelc9rHhxZN1zpihJerwDhX9x6H9K6AMpUuHXYOS2eBVVtStY/meR1X++Ubb+eP1q07aoRxukHOsWvBBDsCCMEHB4NFdJfaWr6na6pabTzmYKRhgQcOKKdSXNZgcvff8hC6/67P/M1DU99/wAhG6/67N/M1D2rsWyGbWkqwtw7Ahc8GtuCXGGFYFlL5dsgHRs1oQykY5wBWMlcpo3o3DgetPrLtpmVhySSa0wdwyKxasQ0LRRRSEFFLSUAQy23mTCaOV4Jgu0suCGHoQeD3x35Pqai06PYlwTI0sxmYSO+M8dBx0GMHHvU8zhFxn5vaqEryLdIbFgLmc4kR1yhUdXOCMEDAz34HuCwzSkjSWGSOYAxOpDA9CO9cuHJtImdixKA5PU8V0A0+Fubrdduepm5H4L0H4Cqup6XZtZyNFAsMvCo0XyfMSAM44PJHWqjKwJ2GeHrbbbPeOP3lx9z2jHT8+T+IrXpFRYkSOMbUQBVA7AUtS3cQlIOXbPYCnVXuhKEeSFtrooIB6HrkGkBLK22FyM5wQNoyRXE+XcHUYIriMhDIAB6YxlfbHWuxs7qO9txNECuDtdD1Rh1BrK8Q2fm2ryqT5gXeCCfvoM/quR+AqJq+pcHrYqW00iJHkbiDsKjqD04qWIiO4YttkuJWJ2j7qfj3x/9amx28cVkJLl1lu5035Y/LCpHU/41lw3cmzzORI3y+YBgcen4Vy8tjqupFzWr1ohstTtn3AySdjj+E+vOOta41C0vrUSwEE4G+PupPrXKzFCBkEISN5Iyf85q/DpZQC4mMsMSE+axHzjvjA9Rz7e9b09EYVFqa+ivta+tV/1SASIOy7gcge2Rn8TRUuk2DWNrM8rl5p/mYkYwoB2jHr60VqZHJX3/ACEbr/rq386hqa+/5CN1/wBdn/mahrvjshl0OBHEB2FXoJM8isqNqvWz4BFTJFGpFKd9X7e4Kt14rJiOe+KvIcDIPBrJoTNdWDDIpaz45ip5PT0pzXbBMZ/Gs+UmxdZlQZY4qB7oKdqjc3c+lUzdbiRnFRPKByOrU1ELD5rjDks1S6T+9lupzjcCsQ/3QN382P5VlyFuc9al0y9W1viJTthuAF3Horjpn65x+AqpR0G1odBUF4N32VOzTrn8AW/mKsEYqvdna1qx6CcZ/EEf1rIksHrRQetFABUNy+xD/tLxUrEKpLHAFZ+oy/u0MoKwhxwOpPbPtUtpDSuZa3L6dfGWFTKsuEeIH7/oV9x+tal4/wBosvNRv3YIZwvXA6g+h6isqLy7rxFBBEMrERIwznbhR3+tWNShMaSXKfN5jFiB0Uf7v0ySR37GpbstSluRaTYJewz29xlo4f3RZT1YdGB+mD+NZt1aNaXUlu7eYqtw+Bu6f4Gug8PxyrYtcz8Pdv5qoOiLgBR+Qqn4ht5RdxTW8e8uvzLkc47/AF5FZyhaOhrCfvalfR7KOa/Ab5kVSzK3p0/ma3ksIVkSSQyTyR/daU5x+WMn3PNVPDsYTT3l2bHlkJbIweOMVqdq0pxtEzqSvIY/Ktk/wn+VFDfcb/dP8qKtkI4K/wD+Qjdf9dm/nUFT3/8AyEbr/rq3860NG0eLUFJuJjGT9xV6mu1NRimxmbEM1di5wadd6c+nXJhc7kPKNjqKltIt5wOaTaauUizChJHFXFifZk8inQRBNuRgg1qB40TdwMfnWMpEtmVygyc1DLNnoe3Jq1qF7HtJyBjtXPy3e5jtGBVRTY0aKkNz+tLvUcsc/Ws6O5cDgg+tO3FuSearlGTSz+lVnkBBVsFSMEEdaZIx65qB2NUkBft9XvLNNkE4eMdEmG8D6Hg/rRca5fyGOSZ0EUUiu0caYDBSDznJ7Vl5pypI4IAODR7OIj0MkHBByDyCKQsFUsxwo71meHLo3OnLBIf31tiNvdf4T+X6g1Um8QW7b3Rg+0ZjQqdoPTn39jXI9NGTYvajeLaoJpmCqfuKWwD7e5/lUEdjcakpe/ZooGHyxDhvr7fzo0mzS4CandMLi5fJT+7F2wB6+9a+c9ahwUndjUrKyK9rZ29jbGK2jCDHzN/E59Se5rOuXE89tbsCrMRuU+/+AzWu/wDq29cVmw5n14sygLBESo9zxn+dKUeYIuxqMcnis/VVO2GQdASh/H/9X61fqG9hS4s5opM7SueOuRyP1FVKPMrCi7O5X0k/6NKv92Q/yFXjWToBaMXNtKCsiMDtJyfT/D861jRHSKQS1dxr/cf/AHT/ACoof7jf7p/lRTYI4HUP+Qjdf9dW/nTBLIhSSN2Rl6EHpT7/AP5CN1/11b+dRoQ0ZXuORXdH4UM15NSk1G0UXKgTR/dbHDVNpPzuPXNRRXFnHaLHcKeR1A5pujTqLlwpO3PGetZtaOxRsXZaJgAMkVDNdHy/vBfrVm4VjEzkE/TrXPmy1C8kxFDJtP8AEwwKiKT3Eh1xJCxzJLuNUy8WflbNXB4b1I/wpn3aoJdHvIDiVUU/WtU49wuNjCk9atoh29M+9RWGmTzXSRAgqfvc/dHrXQ2+mbW2yn5V/WplJILnOTKQcHiqknFdJq2niMB05BrAEDSSbccVUZJq4bkAcLzjJ7VLcGaCVoXdCy4zsOR+YrRt9CR4PMubyOIt0A5K/Wo5NHgjbbHd70HfGKfPG4irpupSabfJc8tGRtlUd19fqOv5+tdLqOkwXlq13pe2O5kBdXjOBMD1U9uf5/jWN/Z9qq8tn3qfTL5tIby/mlsmOSo5MR9V9vUfiPfGpFS1QWJ/CyajbNLb3Nu8dqBkGTgq/oPUGuipkUyXEKTQyCSJxlWU5Bp1YIkqareCwsvOOPvgYJxnv/SsE6/HFeyX1rA7REBH3tjcTzx16V08kcc0ZjmjWRD1VxkVBNpthcRiOWzhKAYACAY+hHShoZHp2rWeqbhas3mIMujKQQP5H8KsXL+XAzbd+SFCgZ3ZPSmWdhaaehSzgWJWOWI5LfUnmrHQ0CMO38601JJ5QnlMCjGMHAG7GTn0YAcdj0rbbg4pR7CsvV9ah0wGKMCa8I+WPsnu3p9Op/Wml0HuSX+opbXdtZJhp7jOR/cTB5+vGB+NFcppjyS65BLO5kmkcl3PUnafy+lFOpHlsgIr7/kI3X/XZv51CG2MG9DU1/8A8hG6/wCurfzqCuyOyGaz6e17b+bbfNtGSPam2Fs8P+k5+VW2sO4pmlXz2ziMPsJPysen0NdTJCNQ01kASOTGTt6BqzlJx0Y7j7B1ZMj7xq3uJ6msvSWLRp3I61pVhLcllK8ur2Ilbe3L+jDmstrXVr+T508sHqz8YrogSOhoyTx1oUrbAnYq2FjHp8RVCXkb78h6n/61WqYJo2lMSMGcDJx2p9J67iGSxpNGUkGQf0rLmsI0kKqRn9a1ndYl3yMFHv3rmNSvXku/3GauCb2Gi2bFLhdjEhhwCKjfw9dZwkyY9zVnRrgTOyzY8wdK2KblKLsO9jEg8PlOZpg59B0qlfIsIIUGuoHWsDVVQuxHrxRCTb1BMxbe8udPmMtnJs3HLxsMo/1Hr7jmt2z8U2kuFvY3tZP72NyH8RyPxFc3NjdgVDWzpxkDPQoLi3uhm2uIph/sOG/lUuw15q0SMclR9akDSqMLPKo9BIRWfsX3JPRiuAScADrms+61rTbQHzLpJHH8EXzt+nT8a4Z0EnMhZ8f3jn+dKFA6DFCo92M2r/xLdXQMdkhtIjxvODIR/Jf1rFAAJPJJOSSckn1NLQa2jFR2AtaT/wAhi1/3j/6CaKNJ/wCQva/7x/8AQTRXNX+JAR3/APyEbr/rq386gqe//wCQjdf9dW/nUFdUdkAtdFoF4roUuJSpUY69RXO0uSOQSKUo8ysB12mSIk0u1hsDED2rWrjtKuDHDJvcKi8sWPAFakOprPAJIyxj/hJBGfpmuecdR2NxmVF3MwUDmsfU9Z8tGSDjIwT3qjdX7PkAmsiaQuaqFPuCRteH7sRSXE1y2I2H3jzg1YvfEcCMFtWzjqcdadoVurWu0rlSPm96zdU02wtNSitVndJbk/IgXIXPTJ7ZNHuc2oEN5qstycluKrx3vljGMk96fLZIGKxkkiqFzItpcCGdWGQDuA4rX3UgL1rdtHdCTdgHiurt79TGPM69j61xohfarrhlYZVgeDWpBcnygD1FTOKYbm1dagAuF+Ufzrm9S1OFHKPL84/hAJIqWW4YnOazfJiV3cIGdyWLNz+VJQa2HsRLdwyttV/mPTIxmnnrVe+hT7OXVFVlI5Axmpo2LxIx6lRmri3ezJFooorQAooopAFFJRTAt6R/yGLX/eP/AKCaKNI/5DFr/vH/ANBNFcdf4kBHf/8AIRuv+urfzqCp77/kI3X/AF2f+dQV1R2QBS0lFMCK4lK+TE3EDOC49cHvWzNK288+wxWRNF50RQnB6g+9EWo7EEd2jrIgxkDqPesn7srsaLjyGoWaom1G39HP4UxJLm6YLaw7Qf427fj0p88UBtQ+IzptvgKGbHyp6/Wsu0urhr2XUbgGS5l+7x0z3H4cCtrTfD1tEokuJPOujzub7in2Hf6mrrx3dvkLEkg/vDrWas5XaAxPtlwgI8kq3qR0qtJJ50ZSdN6n16j6elaspc53sQM9KrMzE4RRWqt2GZKSzaeCozJbMf8AvmrtncCbIiO4kZx3/KrCpn74Bz1GOKjfR7KfLI7wPn+Hlfy/+vU6x22EK6yH+E1C+EXLsFHqTimTafcR/Kuouy++R/WoBpyFszTM59uP1pqUuiAjmkN64ggz5YOWc1ZwFAVeijAp+Ejj2ooRfQUwVUY21e4mFFFFWIKKKKACiikoAt6T/wAhi1/3j/6CaKNJ/wCQxa/7x/8AQTRXHiPiQyO//wCQjd/9dm/nUFT3/wDyEbv/AK6t/OoK6o7IAooopgFLlTw6q4/2hnFJil6UASKkS8rGgPqFFWrcgNk1Da2lzcHEMTMPpU9xZXVjgzxlVPRu1S7bFI1IJg2OTxV+OMzDaXKA1gW8+CMGtWC6XGN2D6VlJMGh82kRPkic475rOnsliOEYnAqW4vTkhTiqbXLHqacVICNht460bwB15pjybqjzmtLAOdtxqM9KXIFRO+eB0piEY5PtSUlS21vJdTCGFdzH8hT2EMVSzBVBYnoB3rYs9AmkAefKg/wjr+NbWmaLDYDfJ+8mI5atP6cVhKr2A56TRUUY8vHHWqFxpO0EoTmuw69eajkgjkHzLg+oqFUaC5wEsTRHDD8ajrrtQ0xWU/KMHoa5i6tXtnIPK+vpW8JqQD9J/wCQxa/7x/8AQTRRpH/IYtP94/8AoJorDEfEgGX/APyErr/rq386gqa//wCQld/9dW/nUFdEfhQC0oHFJWloultqU/zZWCP77evtTbSV2BFp2mXGoyYhXCD7znoK6ax0CztMNIPPk9W6D8K0o40hjWKFQka9AKdXLKo5BcFwowihR6AYpHVZFKSKHQ9QaWisxHJ6xYCxuSYciI8gelUBM3Y12l1aR3aFZOMjGcVyOoabNYylXU7T91x0NdMJp6MpMrM7N1NNyT3ppLDvTTI1agS44prSAdDk1EST1NJQFxSxPWjFKBjk1t6V4ekuQJr3dFD1CdGb/ClKSjuIy7Kxnv5NkC8fxOei12GmaZFp8QCcuerEcmrcMMVvEsUEYjQdgKkrmnUcgEopaKzEFJS0lACEAggjINYuqWKkHH/6626huo/MhPqKqLswRxthAYtatcD5dx/D5TRWmkJTVoOMcn+Rop1ndooo3ej6lNe3EsdsGjeQsp8xRkE/Wof7D1T/AJ9R/wB/F/xrruShAYqSOCO3vWNe3Oo2UwhN0JNwBVvLUe3pXFQxdetN04cqa736CqNU1dmX/YWqf8+w/wC/i/411emQpY2EcBI3jlyB1NQSXIsTFFdzFgY2ZpivUgjsBx1/Si5vRAInChoJMgyEkbDkAZGOhPGa55Y3ETsrKxpyqxo+anqfyo85PU/lWeL+1BCyTKsg+8oBODwCM49SBUcWp2xi3TyLFICwZMHjb36elR9ZxG/L+AckTU81PU/lR5qep/Ks2bUIo7SS5hBlWLG8bSpxuweo6jB49qI9RgZ5FdghWQpGOpkwAc/jnj1o+s4i17ByxNLzU9T+VI0kToVkAdT1BXNZaakrR27bVBkVTICSNhI47fUfhVmC5iuS3kMWCgHdtIBB5GD3pSxWIirtIFCJVvNEsrjLQMYH+mVNY8ugXynCKkg9Q4H866cDPFZ6tPqM03lTtb20TbAU+87Dqc+la0cdXkm7pJbt3FK0dOpiHQtS7QL/AN/F/wAaT+wtSH/LBT/20X/Gtl572zuYIJZFmilcASlcNjuPrWoeD1q6uOxFOz0ae1hQtK/kZWkaLHaOLi9IkmH3UAyqe/ua2zMh6k/lUFV765FnatLt3NnainoSa5443EVZqKSbZUoxSuy/5qep/Kl81PU/lVO3mW4t45k4VxnB7eoqSpeNrRbTSGoRauix5yep/Kjzk9T+VQUlT9eq+QezRY85PU/lR5qYzk/lVcgkEKQGI4JGcH6VkWLTNrLrdSmV40YA9AOR0HauiliK1SM5XXuq5nPli0u5veamOvT2pPOTHU/lWDcG4GsW8U82+PeHRVG0AZ7j1q7qN8LBYzs3s7fd6fKOp/WtJTxClCMbNyV9BKULNvSwxrWX7bFMvKLncSfY0VdUhgGU5VlyD6jFFa4atKvFufQqSS2FHQfSsbXP+P23/wB0fzrZHQfSsbXf+Py3/wB3+tcmX/71/wCBEYn+F9xrywpLKrMuWXIXnjseR35AP4VDFFavEsKOkqxR+UUVsjaQAQR+FQa1PsSKDfsWZ8SMOyd/51T1KaxRIptPkiWeJvl8vj5cd6ihhp1Ix1fvXt2XqVOqot+RpmytBFiSJTEjeYN7HCHuRnp60htLNyRj5nRuBIQWRuvfkfyrP1gCa1t7rfJtlA/dk/KMjOcetLHYXbXdtduykkhmI48sAdPfjitI4deyVSdS17/euhLqvm5VG+xpmGEM6yY3XEgk25wWIA/P7oqJbKywxRQFPynZIQMjAA4PbaMemKy3gkXWDBDM5kIwJZDlgCvP6Zqe30iQQXUEwGDgxYPBYA/N7dcfnTlh4U4pyq2uk/k/8hKrKTaUS6unWSHCR4PHAkPbp3qWGGCDPkBV39QGzu75+vJrN8PiIiYbAJxjJPUr6fmKsWFnBFeXc0KAKr+XH/s8fNj8Tj8Kxr0vZynCU37tvn+JcKjkotLc0F+8K5/S74WO+C4U+WW5I5Kt0OR6cVv1Qv8AS1uXMsLCOY9Qfuv/AIH3owdSilKlX+GVtezQV4z0lDdE88Ud9bxmKRSFkWRHHI4PP6ZFWHdEXe7Ki5xljjmudt5J9MvVWRWjDEB0PRh6irGsROl9CRK7bzlQ3IjOccCt5YH97Glz+602n+ZmsR7rlbXqbBkjEgjMqCQ/wbhu/KkuIEuYHimzsI5I42++aydU0tIIDPCzsynMhc5Jz/Fn1zRfZutHhunkfdgKyg/Kxzgkj14qKeFhL2c6c93a9tUypVmuZSjsvwNeHYYkEGDEFATbyMUhmhCFzNGEB2liwxn0qhJF5mgxtvdPLi3YRsBvY+oqHTNPhu7MNOWIBKxgHAT1I96zWGp8kqlSbspW21H7WV1GK6XNgEMoZSGU9CDkGmySRwpvmkWNemWOBWZohaK4ubRjkISR9QcH8+KbFd2z6jcTXroAn7uAMMjHOSPrgUSwbjUnHdRSem7vsNV04p9Wa6kMAyMGU9CDkGsq0/5D9z9G/pTNOnij1aS3tW3W02SoHQNjJx+o/Kn2n/Ifufo39K3hQdFVY94X+9mcp87i/MS9/wCQ9a/8B/mav3tvbzw/6XgRRneWJxj8fSqF7/yHbX/gP8zTPEUIASXe53ZGwnKjA7DtV+z9pOhFS5Xy7/eLm5VN2vqbGcnJ9D/Kij0/3T/KijAfA/U3nuA+6Kx9d/4+7f8A3f61rSSJBA0srbY0GWPpWZqqedqVnGuCWA6emev5ZrHA+7iXJ7e9+RniNadvQNdJju7WYjKqc/XBBrWBVgHTaUYZDY4xUV5bx3kRikyOcqw6qfWqEOkOq+VNdu1tnmJcgN9eeKnnpVaEYylyuN/mn+o+WUKjaV0w11lksYXjYMrPkEdCMGtKL/Uxf7g/lVW9sTeeWglEUMY4QJnn/wDVUtpDJbR+XLP56jAT5dpUenvUVJU5YaEE9U3p6jipKq21oyiP+Rl/D/2StXoazn0uV7k3JvSs+chhH09uvpV9dwRQ5DMBywGMn6UYuUJ8jg72ST+QUVKPNddTHlcaZrRlORDICxxzwev/AI8K1LONorSJX++w3v8A7zHJ/U1W1SBLiSzQ/faXGPVMZb+QrQJy2arE1VUpU31tr8tEFKDjOXb/ADE2hgVPQjBqnpUvmWSxsf3sB8tx9On6VMy3I+5IvXuKpnTpllNxbzCKZyS+Pu8+1ZU403CUZyttb/gly5uZNIdraiS3t0xmRpgqevPX+lQ65/x+Wh9/6irMdlMtytxPOJpV4BIwFHfA9ao6sjiWBbh/MZwQpHGOld2ElH2kIKV7KX4rp6HPWi+WUn1saupECwuS3A8s1nXMZj8OxKwwflbH1Of61ZexuZQkVzdLLCjAlcYL49T3qW+tWvVCef5cWcsoTJY9uawoVIUXCLldKV29ehpOEp3duliEf8i//wBsKdon/IOX/fNILCUWZtftmYyeD5YyF9OtPs7KSy3BLkvGRwhTo3rnP6UVJ0nQnBS1crrfYUYyU07dLFXTONbvPq//AKEKZoriK7ubd+HY8Z9VJyP1qxb6ZJb3AuFvC0hP7zMf3wTk9+KW90tLqbzopDDL1JxkE+vsa6J16E5Sg5e7JJXs9GjNU5pJ21Tf4l8uqsisyqznCju3fism0/5GC5+jf0q3a2Qt2MrzPPcFdokk52j0AqFNLkjuPtK3p84klj5Ywc9RjNc1GVKmqkebdW2e/wDkazU5OLtsyK+/5Dtr/wAB/maXxH/x7Q/7x/lUtxpj3Fybg3ZWQH5NqfdA6DrTrvT3vdnnXWFQY2rH1Pc9a3p16MalGTl8Ks9GZyhNxmrbsven+7/SioreOSKIJLN5zAHD7dpxjp/9eiqwKSjKzvqbS6DLmJbq2a3JZQ2MkH0OaitLBLSTzWd5mC7E3n7g9BRRXUoRUXTWz3J5U3zPctbx6H86N49D+dFFZ/VKP8pXMw3j0P50bh6H86KKPqlH+UOZhvHofzo3j0P50UUfVKP8oczIvKBvBdMWO1NiJ2XPU/Wpd49D+dFFN4alLdbaCTa2DePQ/nS7x6H86KKX1Sj/ACj5mG8eh/Oql5ZLevG/mNGY+mMHPeiiqhRp0nzwVmS/eVmWzIDztP50bx6H86KKn6pR/lHzMN49D+dG8eh/Oiij6pR/lDnYbx6H86N49D+dFFH1Sj/KPmYm8eh/Ol3j0P50UUfVKP8AKHMxN49D+dG4eh/Oiij6pR/lDmYbh6H060UUVcacaStBWE3fc//Z"/>
          <p:cNvSpPr>
            <a:spLocks noChangeAspect="1" noChangeArrowheads="1"/>
          </p:cNvSpPr>
          <p:nvPr/>
        </p:nvSpPr>
        <p:spPr bwMode="auto">
          <a:xfrm>
            <a:off x="-195294" y="-37917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309" y="1808811"/>
            <a:ext cx="3248025" cy="47529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174" y="3930839"/>
            <a:ext cx="1143000" cy="17145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617" y="4271761"/>
            <a:ext cx="1143000" cy="17145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238" y="5438775"/>
            <a:ext cx="885825" cy="124777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92" y="3447111"/>
            <a:ext cx="3114675" cy="3114675"/>
          </a:xfrm>
          <a:prstGeom prst="rect">
            <a:avLst/>
          </a:prstGeom>
        </p:spPr>
      </p:pic>
    </p:spTree>
    <p:extLst>
      <p:ext uri="{BB962C8B-B14F-4D97-AF65-F5344CB8AC3E}">
        <p14:creationId xmlns:p14="http://schemas.microsoft.com/office/powerpoint/2010/main" val="1990712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553" y="661818"/>
            <a:ext cx="10353761" cy="1326321"/>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4900" dirty="0" smtClean="0">
                <a:effectLst/>
              </a:rPr>
              <a:t>War</a:t>
            </a:r>
            <a:endParaRPr lang="en-US" sz="4900" dirty="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110" y="661818"/>
            <a:ext cx="1743075" cy="2619375"/>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8" y="4184091"/>
            <a:ext cx="1936190" cy="24852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735" y="0"/>
            <a:ext cx="2320494" cy="32811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5331" y="378583"/>
            <a:ext cx="3114675" cy="31146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1256" y="3850782"/>
            <a:ext cx="1862246" cy="264712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2338" y="3684731"/>
            <a:ext cx="1891468" cy="232608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2144" y="3850782"/>
            <a:ext cx="1862909" cy="2640169"/>
          </a:xfrm>
          <a:prstGeom prst="rect">
            <a:avLst/>
          </a:prstGeom>
        </p:spPr>
      </p:pic>
    </p:spTree>
    <p:extLst>
      <p:ext uri="{BB962C8B-B14F-4D97-AF65-F5344CB8AC3E}">
        <p14:creationId xmlns:p14="http://schemas.microsoft.com/office/powerpoint/2010/main" val="1257839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231820"/>
            <a:ext cx="10481945" cy="2167741"/>
          </a:xfrm>
        </p:spPr>
        <p:txBody>
          <a:bodyPr/>
          <a:lstStyle/>
          <a:p>
            <a:r>
              <a:rPr lang="en-US" dirty="0" smtClean="0"/>
              <a:t>The Life We bury – chapter one</a:t>
            </a:r>
            <a:endParaRPr lang="en-US" dirty="0"/>
          </a:p>
        </p:txBody>
      </p:sp>
      <p:sp>
        <p:nvSpPr>
          <p:cNvPr id="3" name="Content Placeholder 2"/>
          <p:cNvSpPr>
            <a:spLocks noGrp="1"/>
          </p:cNvSpPr>
          <p:nvPr>
            <p:ph idx="1"/>
          </p:nvPr>
        </p:nvSpPr>
        <p:spPr>
          <a:xfrm>
            <a:off x="0" y="1107583"/>
            <a:ext cx="11977352" cy="5750417"/>
          </a:xfrm>
        </p:spPr>
        <p:txBody>
          <a:bodyPr>
            <a:noAutofit/>
          </a:bodyPr>
          <a:lstStyle/>
          <a:p>
            <a:pPr marL="0" indent="0">
              <a:buNone/>
            </a:pPr>
            <a:r>
              <a:rPr lang="en-US" sz="2800" b="1" dirty="0" smtClean="0"/>
              <a:t>I remember being pestered by a sense of dread as I walked to my car that day, pressed down by a wave of foreboding that swirled around my head and broke again the evening in small ripples.  There are people in the world who would call that kind of feeling a premonition, a warning from some internal third eye that can see around the curve of time.  I’ve never been one to buy into things. But I will confess that there have been times when I think back to that day and wonder:  If the fates had truly whispered in my ear – and if I had known that drive would change so many things – would I have taken a safer path?  Or would I still travel the path that led me to Carl Iverson?</a:t>
            </a:r>
          </a:p>
          <a:p>
            <a:endParaRPr lang="en-US" sz="2800" b="1" dirty="0"/>
          </a:p>
        </p:txBody>
      </p:sp>
    </p:spTree>
    <p:extLst>
      <p:ext uri="{BB962C8B-B14F-4D97-AF65-F5344CB8AC3E}">
        <p14:creationId xmlns:p14="http://schemas.microsoft.com/office/powerpoint/2010/main" val="611952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8790" y="108204"/>
            <a:ext cx="11138768" cy="5682996"/>
          </a:xfrm>
        </p:spPr>
        <p:txBody>
          <a:bodyPr>
            <a:noAutofit/>
          </a:bodyPr>
          <a:lstStyle/>
          <a:p>
            <a:pPr marL="0" indent="0">
              <a:buNone/>
            </a:pPr>
            <a:endParaRPr lang="en-US" sz="2800" dirty="0" smtClean="0"/>
          </a:p>
          <a:p>
            <a:pPr marL="0" indent="0">
              <a:buNone/>
            </a:pPr>
            <a:r>
              <a:rPr lang="en-US" sz="2800" dirty="0" smtClean="0"/>
              <a:t>“</a:t>
            </a:r>
            <a:r>
              <a:rPr lang="en-US" sz="2400" dirty="0" smtClean="0"/>
              <a:t>Reading is not just about decoding the text or sounding out words.  It’s a complex process of constructing meaning (s) from a text.  While decoding is one of a set of skills children can use when they meet an unknown word, the research demonstrates that solely relying on heavy phonics-based approaches to teaching reading can often result in children achieving good results on tests that merely ask them to pronounce lists of words.  Tasks requiring them to understand what they are reading (</a:t>
            </a:r>
            <a:r>
              <a:rPr lang="en-US" sz="2400" dirty="0" err="1" smtClean="0"/>
              <a:t>Krashen</a:t>
            </a:r>
            <a:r>
              <a:rPr lang="en-US" sz="2400" dirty="0" smtClean="0"/>
              <a:t>, 2009) require more than decoding.  The best way for children to excel in reading comprehension tasks is to undertake wide reading of books they select for pleasure (Sullivan and Brown, 2013). Students who live in low socioeconomic areas are unlikely to have as many opportunities to read in this way when compared to their more affluent peers because of difficulty in accessing a wide range of quality texts at home and sometimes in school.”     (Ewing and Maher, 2014)</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3555" y="0"/>
            <a:ext cx="1618445" cy="1365161"/>
          </a:xfrm>
          <a:prstGeom prst="rect">
            <a:avLst/>
          </a:prstGeom>
        </p:spPr>
      </p:pic>
    </p:spTree>
    <p:extLst>
      <p:ext uri="{BB962C8B-B14F-4D97-AF65-F5344CB8AC3E}">
        <p14:creationId xmlns:p14="http://schemas.microsoft.com/office/powerpoint/2010/main" val="1346174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br>
              <a:rPr lang="en-US" dirty="0" smtClean="0"/>
            </a:b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72" y="22822"/>
            <a:ext cx="1864905" cy="25241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22" y="-83681"/>
            <a:ext cx="3590925" cy="47529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4" y="88948"/>
            <a:ext cx="3714750" cy="47529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626" y="3562416"/>
            <a:ext cx="3114675" cy="311467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925" y="4079982"/>
            <a:ext cx="1885290" cy="240854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4677" y="3556232"/>
            <a:ext cx="1987137" cy="269259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2451" y="22822"/>
            <a:ext cx="1918425" cy="2472857"/>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880" y="4688387"/>
            <a:ext cx="1143000" cy="1714500"/>
          </a:xfrm>
          <a:prstGeom prst="rect">
            <a:avLst/>
          </a:prstGeom>
        </p:spPr>
      </p:pic>
      <p:sp>
        <p:nvSpPr>
          <p:cNvPr id="3" name="Content Placeholder 2"/>
          <p:cNvSpPr>
            <a:spLocks noGrp="1"/>
          </p:cNvSpPr>
          <p:nvPr>
            <p:ph idx="1"/>
          </p:nvPr>
        </p:nvSpPr>
        <p:spPr>
          <a:xfrm>
            <a:off x="243504" y="1813587"/>
            <a:ext cx="10353762" cy="3695136"/>
          </a:xfrm>
        </p:spPr>
        <p:txBody>
          <a:bodyPr>
            <a:normAutofit/>
          </a:bodyPr>
          <a:lstStyle/>
          <a:p>
            <a:pPr marL="3657600" lvl="8" indent="0">
              <a:buNone/>
            </a:pPr>
            <a:endParaRPr lang="en-US" sz="4000" b="1" dirty="0" smtClean="0"/>
          </a:p>
          <a:p>
            <a:pPr marL="3657600" lvl="8" indent="0">
              <a:buNone/>
            </a:pPr>
            <a:r>
              <a:rPr lang="en-US" sz="4000" b="1" dirty="0" smtClean="0"/>
              <a:t>The Holocaust</a:t>
            </a:r>
            <a:endParaRPr lang="en-US" sz="4000" b="1" dirty="0"/>
          </a:p>
        </p:txBody>
      </p:sp>
      <p:sp>
        <p:nvSpPr>
          <p:cNvPr id="5" name="AutoShape 2" descr="Image result for girl in the blue coat"/>
          <p:cNvSpPr>
            <a:spLocks noChangeAspect="1" noChangeArrowheads="1"/>
          </p:cNvSpPr>
          <p:nvPr/>
        </p:nvSpPr>
        <p:spPr bwMode="auto">
          <a:xfrm>
            <a:off x="63500" y="-846138"/>
            <a:ext cx="1285875" cy="1762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girl in the blue coat"/>
          <p:cNvSpPr>
            <a:spLocks noChangeAspect="1" noChangeArrowheads="1"/>
          </p:cNvSpPr>
          <p:nvPr/>
        </p:nvSpPr>
        <p:spPr bwMode="auto">
          <a:xfrm>
            <a:off x="7512412" y="5453358"/>
            <a:ext cx="1285875" cy="1762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girl in the blue coat"/>
          <p:cNvSpPr>
            <a:spLocks noChangeAspect="1" noChangeArrowheads="1"/>
          </p:cNvSpPr>
          <p:nvPr/>
        </p:nvSpPr>
        <p:spPr bwMode="auto">
          <a:xfrm>
            <a:off x="63500" y="-715963"/>
            <a:ext cx="2857500" cy="1495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8" descr="Image result for girl in the blue coat"/>
          <p:cNvSpPr>
            <a:spLocks noChangeAspect="1" noChangeArrowheads="1"/>
          </p:cNvSpPr>
          <p:nvPr/>
        </p:nvSpPr>
        <p:spPr bwMode="auto">
          <a:xfrm>
            <a:off x="63500" y="-830263"/>
            <a:ext cx="284797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0" descr="Image result for girl in the blue coat"/>
          <p:cNvSpPr>
            <a:spLocks noChangeAspect="1" noChangeArrowheads="1"/>
          </p:cNvSpPr>
          <p:nvPr/>
        </p:nvSpPr>
        <p:spPr bwMode="auto">
          <a:xfrm>
            <a:off x="215900" y="-677863"/>
            <a:ext cx="284797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77081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540" y="353498"/>
            <a:ext cx="605790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026" y="1781845"/>
            <a:ext cx="3914775" cy="4762500"/>
          </a:xfrm>
          <a:prstGeom prst="rect">
            <a:avLst/>
          </a:prstGeom>
        </p:spPr>
      </p:pic>
    </p:spTree>
    <p:extLst>
      <p:ext uri="{BB962C8B-B14F-4D97-AF65-F5344CB8AC3E}">
        <p14:creationId xmlns:p14="http://schemas.microsoft.com/office/powerpoint/2010/main" val="4285092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Nancy Tafuri</a:t>
            </a:r>
            <a:endParaRPr lang="en-US" sz="5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8934" y="942975"/>
            <a:ext cx="2867025" cy="221932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459" y="4231779"/>
            <a:ext cx="2476500" cy="21907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8078" y="1600395"/>
            <a:ext cx="6325194" cy="51471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85" y="3609975"/>
            <a:ext cx="2476500" cy="21145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8" y="-485775"/>
            <a:ext cx="2857500" cy="2857500"/>
          </a:xfrm>
          <a:prstGeom prst="rect">
            <a:avLst/>
          </a:prstGeom>
        </p:spPr>
      </p:pic>
    </p:spTree>
    <p:extLst>
      <p:ext uri="{BB962C8B-B14F-4D97-AF65-F5344CB8AC3E}">
        <p14:creationId xmlns:p14="http://schemas.microsoft.com/office/powerpoint/2010/main" val="1671242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Kevin </a:t>
            </a:r>
            <a:r>
              <a:rPr lang="en-US" sz="4800" dirty="0" err="1" smtClean="0"/>
              <a:t>Henkes</a:t>
            </a:r>
            <a:endParaRPr lang="en-US"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84" y="2327320"/>
            <a:ext cx="3009755" cy="3695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217" y="1596979"/>
            <a:ext cx="4001192" cy="54155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727" y="2039422"/>
            <a:ext cx="3648301" cy="4530680"/>
          </a:xfrm>
          <a:prstGeom prst="rect">
            <a:avLst/>
          </a:prstGeom>
        </p:spPr>
      </p:pic>
    </p:spTree>
    <p:extLst>
      <p:ext uri="{BB962C8B-B14F-4D97-AF65-F5344CB8AC3E}">
        <p14:creationId xmlns:p14="http://schemas.microsoft.com/office/powerpoint/2010/main" val="3352391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effectLst/>
              </a:rPr>
              <a:t>Structure and ways with words</a:t>
            </a:r>
            <a:endParaRPr lang="en-US" sz="5400" dirty="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389" y="2700807"/>
            <a:ext cx="4338174" cy="3695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160" y="2150772"/>
            <a:ext cx="5913549" cy="4435162"/>
          </a:xfrm>
          <a:prstGeom prst="rect">
            <a:avLst/>
          </a:prstGeom>
        </p:spPr>
      </p:pic>
    </p:spTree>
    <p:extLst>
      <p:ext uri="{BB962C8B-B14F-4D97-AF65-F5344CB8AC3E}">
        <p14:creationId xmlns:p14="http://schemas.microsoft.com/office/powerpoint/2010/main" val="4107945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64" y="377780"/>
            <a:ext cx="10353761" cy="1326321"/>
          </a:xfrm>
        </p:spPr>
        <p:txBody>
          <a:bodyPr/>
          <a:lstStyle/>
          <a:p>
            <a:r>
              <a:rPr lang="en-US" dirty="0" smtClean="0"/>
              <a:t>Rubric for narrative writing – Teachers college – Grade 5</a:t>
            </a:r>
            <a:endParaRPr lang="en-US" dirty="0"/>
          </a:p>
        </p:txBody>
      </p:sp>
      <p:sp>
        <p:nvSpPr>
          <p:cNvPr id="3" name="Content Placeholder 2"/>
          <p:cNvSpPr>
            <a:spLocks noGrp="1"/>
          </p:cNvSpPr>
          <p:nvPr>
            <p:ph idx="1"/>
          </p:nvPr>
        </p:nvSpPr>
        <p:spPr>
          <a:xfrm>
            <a:off x="257576" y="1558343"/>
            <a:ext cx="11655381" cy="5151549"/>
          </a:xfrm>
        </p:spPr>
        <p:txBody>
          <a:bodyPr>
            <a:noAutofit/>
          </a:bodyPr>
          <a:lstStyle/>
          <a:p>
            <a:pPr marL="0" indent="0">
              <a:buNone/>
            </a:pPr>
            <a:r>
              <a:rPr lang="en-US" sz="2800" b="1" dirty="0" smtClean="0">
                <a:solidFill>
                  <a:srgbClr val="FFC000"/>
                </a:solidFill>
                <a:effectLst/>
              </a:rPr>
              <a:t>Lead</a:t>
            </a:r>
          </a:p>
          <a:p>
            <a:pPr marL="0" indent="0">
              <a:buNone/>
            </a:pPr>
            <a:r>
              <a:rPr lang="en-US" sz="2800" b="1" dirty="0" smtClean="0">
                <a:effectLst/>
              </a:rPr>
              <a:t>The writer wrote a beginning in which she not only showed what was happening and where, but also gave some clues to what would later become a problem for the main character.</a:t>
            </a:r>
            <a:endParaRPr lang="en-US" sz="2800" b="1" dirty="0" smtClean="0">
              <a:solidFill>
                <a:srgbClr val="FFC000"/>
              </a:solidFill>
              <a:effectLst/>
            </a:endParaRPr>
          </a:p>
          <a:p>
            <a:pPr marL="0" indent="0">
              <a:buNone/>
            </a:pPr>
            <a:r>
              <a:rPr lang="en-US" sz="2800" b="1" dirty="0" smtClean="0">
                <a:solidFill>
                  <a:srgbClr val="FFC000"/>
                </a:solidFill>
                <a:effectLst/>
              </a:rPr>
              <a:t>Elaboration</a:t>
            </a:r>
          </a:p>
          <a:p>
            <a:pPr marL="0" indent="0">
              <a:buNone/>
            </a:pPr>
            <a:r>
              <a:rPr lang="en-US" sz="2800" b="1" dirty="0" smtClean="0">
                <a:effectLst/>
              </a:rPr>
              <a:t>The writer developed characters, setting, and plot throughout her story.  To do so, she used a blend of description, action, dialogue, and thinking.</a:t>
            </a:r>
            <a:endParaRPr lang="en-US" sz="2800" b="1" dirty="0">
              <a:effectLst/>
            </a:endParaRPr>
          </a:p>
        </p:txBody>
      </p:sp>
    </p:spTree>
    <p:extLst>
      <p:ext uri="{BB962C8B-B14F-4D97-AF65-F5344CB8AC3E}">
        <p14:creationId xmlns:p14="http://schemas.microsoft.com/office/powerpoint/2010/main" val="2974879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Points awarded for these categories</a:t>
            </a:r>
            <a:endParaRPr lang="en-US" dirty="0"/>
          </a:p>
        </p:txBody>
      </p:sp>
      <p:sp>
        <p:nvSpPr>
          <p:cNvPr id="3" name="Content Placeholder 2"/>
          <p:cNvSpPr>
            <a:spLocks noGrp="1"/>
          </p:cNvSpPr>
          <p:nvPr>
            <p:ph idx="1"/>
          </p:nvPr>
        </p:nvSpPr>
        <p:spPr>
          <a:xfrm>
            <a:off x="167425" y="1725769"/>
            <a:ext cx="11758412" cy="4868214"/>
          </a:xfrm>
        </p:spPr>
        <p:txBody>
          <a:bodyPr>
            <a:normAutofit/>
          </a:bodyPr>
          <a:lstStyle/>
          <a:p>
            <a:pPr marL="0" indent="0">
              <a:buNone/>
            </a:pPr>
            <a:r>
              <a:rPr lang="en-US" sz="2800" b="1" dirty="0" smtClean="0">
                <a:solidFill>
                  <a:srgbClr val="FFC000"/>
                </a:solidFill>
                <a:effectLst/>
              </a:rPr>
              <a:t>Elaboration </a:t>
            </a:r>
          </a:p>
          <a:p>
            <a:pPr marL="0" indent="0">
              <a:buNone/>
            </a:pPr>
            <a:r>
              <a:rPr lang="en-US" sz="2800" b="1" dirty="0" smtClean="0">
                <a:effectLst/>
              </a:rPr>
              <a:t>The writer developed characters, setting, and plot throughout her story, especially the heart of the story.  To do this, she used a blend of description, action, dialogue, and thinking.</a:t>
            </a:r>
          </a:p>
          <a:p>
            <a:pPr marL="0" indent="0">
              <a:buNone/>
            </a:pPr>
            <a:r>
              <a:rPr lang="en-US" sz="2800" b="1" dirty="0" smtClean="0">
                <a:solidFill>
                  <a:srgbClr val="FFC000"/>
                </a:solidFill>
                <a:effectLst/>
              </a:rPr>
              <a:t>Craft</a:t>
            </a:r>
          </a:p>
          <a:p>
            <a:pPr marL="0" indent="0">
              <a:buNone/>
            </a:pPr>
            <a:r>
              <a:rPr lang="en-US" sz="2800" b="1" dirty="0" smtClean="0">
                <a:effectLst/>
              </a:rPr>
              <a:t>The writer showed why characters did what they did by including their thinking and their responses to what happened.</a:t>
            </a:r>
          </a:p>
          <a:p>
            <a:endParaRPr lang="en-US" sz="2800" dirty="0"/>
          </a:p>
        </p:txBody>
      </p:sp>
    </p:spTree>
    <p:extLst>
      <p:ext uri="{BB962C8B-B14F-4D97-AF65-F5344CB8AC3E}">
        <p14:creationId xmlns:p14="http://schemas.microsoft.com/office/powerpoint/2010/main" val="2061980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C000"/>
                </a:solidFill>
                <a:effectLst/>
              </a:rPr>
              <a:t>Craft</a:t>
            </a:r>
            <a:r>
              <a:rPr lang="en-US" dirty="0" smtClean="0"/>
              <a:t> (continued)</a:t>
            </a:r>
            <a:endParaRPr lang="en-US" dirty="0"/>
          </a:p>
        </p:txBody>
      </p:sp>
      <p:sp>
        <p:nvSpPr>
          <p:cNvPr id="3" name="Content Placeholder 2"/>
          <p:cNvSpPr>
            <a:spLocks noGrp="1"/>
          </p:cNvSpPr>
          <p:nvPr>
            <p:ph idx="1"/>
          </p:nvPr>
        </p:nvSpPr>
        <p:spPr>
          <a:xfrm>
            <a:off x="141668" y="1416676"/>
            <a:ext cx="11951594" cy="5254580"/>
          </a:xfrm>
        </p:spPr>
        <p:txBody>
          <a:bodyPr>
            <a:normAutofit/>
          </a:bodyPr>
          <a:lstStyle/>
          <a:p>
            <a:pPr marL="0" indent="0">
              <a:buNone/>
            </a:pPr>
            <a:endParaRPr lang="en-US" sz="2800" b="1" dirty="0" smtClean="0">
              <a:effectLst/>
            </a:endParaRPr>
          </a:p>
          <a:p>
            <a:pPr marL="0" indent="0">
              <a:buNone/>
            </a:pPr>
            <a:r>
              <a:rPr lang="en-US" sz="2800" b="1" dirty="0" smtClean="0">
                <a:effectLst/>
              </a:rPr>
              <a:t>The writer slowed down the heart of the story.  He made less important parts shorter and less detailed and blended storytelling and summary as needed.</a:t>
            </a:r>
          </a:p>
          <a:p>
            <a:pPr marL="0" indent="0">
              <a:buNone/>
            </a:pPr>
            <a:r>
              <a:rPr lang="en-US" sz="2800" b="1" dirty="0" smtClean="0">
                <a:effectLst/>
              </a:rPr>
              <a:t>The writer used precise details and used figurative language so readers could picture the setting, characters, and events,  He used some objects and actions as symbols to bring forth his meaning.</a:t>
            </a:r>
          </a:p>
          <a:p>
            <a:pPr marL="0" indent="0">
              <a:buNone/>
            </a:pPr>
            <a:r>
              <a:rPr lang="en-US" sz="2800" b="1" dirty="0" smtClean="0">
                <a:effectLst/>
              </a:rPr>
              <a:t>The writer varied his sentences to create the pace and tone of his narrative.</a:t>
            </a:r>
            <a:endParaRPr lang="en-US" sz="2800" b="1" dirty="0">
              <a:effectLst/>
            </a:endParaRPr>
          </a:p>
        </p:txBody>
      </p:sp>
    </p:spTree>
    <p:extLst>
      <p:ext uri="{BB962C8B-B14F-4D97-AF65-F5344CB8AC3E}">
        <p14:creationId xmlns:p14="http://schemas.microsoft.com/office/powerpoint/2010/main" val="2296701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Princesa</a:t>
            </a:r>
            <a:r>
              <a:rPr lang="en-US" dirty="0" smtClean="0"/>
              <a:t> and the pea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063" y="1438677"/>
            <a:ext cx="2799548" cy="3695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420" y="1957946"/>
            <a:ext cx="7350080" cy="4900053"/>
          </a:xfrm>
          <a:prstGeom prst="rect">
            <a:avLst/>
          </a:prstGeom>
        </p:spPr>
      </p:pic>
    </p:spTree>
    <p:extLst>
      <p:ext uri="{BB962C8B-B14F-4D97-AF65-F5344CB8AC3E}">
        <p14:creationId xmlns:p14="http://schemas.microsoft.com/office/powerpoint/2010/main" val="1224994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935921"/>
          </a:xfrm>
        </p:spPr>
        <p:txBody>
          <a:bodyPr/>
          <a:lstStyle/>
          <a:p>
            <a:r>
              <a:rPr lang="en-US" dirty="0" smtClean="0"/>
              <a:t>	Freedom over Me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766" y="0"/>
            <a:ext cx="2756134" cy="29964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956" y="1862702"/>
            <a:ext cx="8583519" cy="4721779"/>
          </a:xfrm>
          <a:prstGeom prst="rect">
            <a:avLst/>
          </a:prstGeom>
        </p:spPr>
      </p:pic>
    </p:spTree>
    <p:extLst>
      <p:ext uri="{BB962C8B-B14F-4D97-AF65-F5344CB8AC3E}">
        <p14:creationId xmlns:p14="http://schemas.microsoft.com/office/powerpoint/2010/main" val="3208612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894"/>
            <a:ext cx="11357103" cy="2681998"/>
          </a:xfrm>
        </p:spPr>
        <p:txBody>
          <a:bodyPr/>
          <a:lstStyle/>
          <a:p>
            <a:r>
              <a:rPr lang="en-US" dirty="0" smtClean="0"/>
              <a:t>A Wrinkle in time</a:t>
            </a:r>
            <a:br>
              <a:rPr lang="en-US" dirty="0" smtClean="0"/>
            </a:br>
            <a:r>
              <a:rPr lang="en-US" dirty="0" smtClean="0"/>
              <a:t>One – </a:t>
            </a:r>
            <a:r>
              <a:rPr lang="en-US" dirty="0" err="1" smtClean="0"/>
              <a:t>mrs.</a:t>
            </a:r>
            <a:r>
              <a:rPr lang="en-US" dirty="0" smtClean="0"/>
              <a:t> whatsit</a:t>
            </a:r>
            <a:endParaRPr lang="en-US" dirty="0"/>
          </a:p>
        </p:txBody>
      </p:sp>
      <p:sp>
        <p:nvSpPr>
          <p:cNvPr id="3" name="Content Placeholder 2"/>
          <p:cNvSpPr>
            <a:spLocks noGrp="1"/>
          </p:cNvSpPr>
          <p:nvPr>
            <p:ph idx="1"/>
          </p:nvPr>
        </p:nvSpPr>
        <p:spPr>
          <a:xfrm>
            <a:off x="797885" y="1516515"/>
            <a:ext cx="10353762" cy="3695136"/>
          </a:xfrm>
        </p:spPr>
        <p:txBody>
          <a:bodyPr>
            <a:noAutofit/>
          </a:bodyPr>
          <a:lstStyle/>
          <a:p>
            <a:pPr marL="0" indent="0">
              <a:buNone/>
            </a:pPr>
            <a:r>
              <a:rPr lang="en-US" sz="2800" b="1" dirty="0" smtClean="0">
                <a:effectLst/>
              </a:rPr>
              <a:t>It was a dark and stormy night.</a:t>
            </a:r>
          </a:p>
          <a:p>
            <a:pPr marL="0" indent="0">
              <a:buNone/>
            </a:pPr>
            <a:r>
              <a:rPr lang="en-US" sz="2800" b="1" dirty="0" smtClean="0">
                <a:effectLst/>
              </a:rPr>
              <a:t>	In her attic bedroom Margaret Murray, wrapped in an old patchwork quilt, sat at the foot of her bed and watched the trees tossing in the frenzied lashing of the wind.  Behind the trees clouds scudded frantically across the sky.  Every few moments the moon ripped through them, creating wraithlike shadows that raced across the ground.</a:t>
            </a:r>
          </a:p>
          <a:p>
            <a:pPr marL="0" indent="0">
              <a:buNone/>
            </a:pPr>
            <a:r>
              <a:rPr lang="en-US" sz="2800" b="1" dirty="0" smtClean="0">
                <a:effectLst/>
              </a:rPr>
              <a:t>	The house shook.</a:t>
            </a:r>
          </a:p>
          <a:p>
            <a:pPr marL="0" indent="0">
              <a:buNone/>
            </a:pPr>
            <a:r>
              <a:rPr lang="en-US" sz="2800" b="1" dirty="0">
                <a:effectLst/>
              </a:rPr>
              <a:t>	</a:t>
            </a:r>
            <a:r>
              <a:rPr lang="en-US" sz="2800" b="1" dirty="0" smtClean="0">
                <a:effectLst/>
              </a:rPr>
              <a:t>Wrapped in her quilt, Meg shook.</a:t>
            </a:r>
          </a:p>
          <a:p>
            <a:pPr marL="457200" lvl="1" indent="0">
              <a:buNone/>
            </a:pPr>
            <a:endParaRPr lang="en-US" sz="2800" b="1"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2" y="0"/>
            <a:ext cx="3962398" cy="1857374"/>
          </a:xfrm>
          <a:prstGeom prst="rect">
            <a:avLst/>
          </a:prstGeom>
        </p:spPr>
      </p:pic>
    </p:spTree>
    <p:extLst>
      <p:ext uri="{BB962C8B-B14F-4D97-AF65-F5344CB8AC3E}">
        <p14:creationId xmlns:p14="http://schemas.microsoft.com/office/powerpoint/2010/main" val="131493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1" cy="1326321"/>
          </a:xfrm>
        </p:spPr>
        <p:txBody>
          <a:bodyPr/>
          <a:lstStyle/>
          <a:p>
            <a:r>
              <a:rPr lang="en-US" dirty="0" smtClean="0"/>
              <a:t>Teaser – “Paint and Poetry”</a:t>
            </a:r>
            <a:endParaRPr lang="en-US" dirty="0"/>
          </a:p>
        </p:txBody>
      </p:sp>
      <p:sp>
        <p:nvSpPr>
          <p:cNvPr id="3" name="Content Placeholder 2"/>
          <p:cNvSpPr>
            <a:spLocks noGrp="1"/>
          </p:cNvSpPr>
          <p:nvPr>
            <p:ph idx="1"/>
          </p:nvPr>
        </p:nvSpPr>
        <p:spPr>
          <a:xfrm>
            <a:off x="785007" y="756662"/>
            <a:ext cx="10353762" cy="3695136"/>
          </a:xfrm>
        </p:spPr>
        <p:txBody>
          <a:bodyPr>
            <a:noAutofit/>
          </a:bodyPr>
          <a:lstStyle/>
          <a:p>
            <a:endParaRPr lang="en-US" sz="2800" dirty="0" smtClean="0"/>
          </a:p>
          <a:p>
            <a:pPr marL="0" indent="0">
              <a:buNone/>
            </a:pPr>
            <a:r>
              <a:rPr lang="en-US" sz="2800" dirty="0" smtClean="0"/>
              <a:t>There were but three of a household of slaves who were sold when a plantation’s properties went up for auction.  A herd of cattle was priced at $864.  A </a:t>
            </a:r>
            <a:r>
              <a:rPr lang="en-US" sz="2800" dirty="0" err="1" smtClean="0"/>
              <a:t>handmill</a:t>
            </a:r>
            <a:r>
              <a:rPr lang="en-US" sz="2800" dirty="0" smtClean="0"/>
              <a:t>, $1.  Stephen was worth $300; Peggy, $150; </a:t>
            </a:r>
            <a:r>
              <a:rPr lang="en-US" sz="2800" dirty="0" err="1" smtClean="0"/>
              <a:t>Qush</a:t>
            </a:r>
            <a:r>
              <a:rPr lang="en-US" sz="2800" dirty="0" smtClean="0"/>
              <a:t>, $100.  They were real people from a </a:t>
            </a:r>
            <a:r>
              <a:rPr lang="en-US" sz="2800" dirty="0" err="1" smtClean="0"/>
              <a:t>rel</a:t>
            </a:r>
            <a:r>
              <a:rPr lang="en-US" sz="2800" dirty="0" smtClean="0"/>
              <a:t> plantation listed in a real document discovered by Ashley Bryan.  In his monumental tribute to the strength of the human spirit and power of hope…Every slave was so much more than that cruel moniker: They were individuals, each a person who had a dream.</a:t>
            </a:r>
            <a:endParaRPr lang="en-US" sz="2800" dirty="0"/>
          </a:p>
        </p:txBody>
      </p:sp>
    </p:spTree>
    <p:extLst>
      <p:ext uri="{BB962C8B-B14F-4D97-AF65-F5344CB8AC3E}">
        <p14:creationId xmlns:p14="http://schemas.microsoft.com/office/powerpoint/2010/main" val="2081500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732" y="88071"/>
            <a:ext cx="2436643"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048" y="206062"/>
            <a:ext cx="8976575" cy="6651938"/>
          </a:xfrm>
          <a:prstGeom prst="rect">
            <a:avLst/>
          </a:prstGeom>
        </p:spPr>
      </p:pic>
    </p:spTree>
    <p:extLst>
      <p:ext uri="{BB962C8B-B14F-4D97-AF65-F5344CB8AC3E}">
        <p14:creationId xmlns:p14="http://schemas.microsoft.com/office/powerpoint/2010/main" val="1573470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9" y="-128788"/>
            <a:ext cx="10675128" cy="2064710"/>
          </a:xfrm>
        </p:spPr>
        <p:txBody>
          <a:bodyPr/>
          <a:lstStyle/>
          <a:p>
            <a:r>
              <a:rPr lang="en-US" dirty="0" smtClean="0"/>
              <a:t>1.</a:t>
            </a:r>
            <a:br>
              <a:rPr lang="en-US" dirty="0" smtClean="0"/>
            </a:br>
            <a:r>
              <a:rPr lang="en-US" dirty="0" err="1" smtClean="0"/>
              <a:t>iN</a:t>
            </a:r>
            <a:r>
              <a:rPr lang="en-US" dirty="0" smtClean="0"/>
              <a:t> Which a Story is told</a:t>
            </a:r>
            <a:endParaRPr lang="en-US" dirty="0"/>
          </a:p>
        </p:txBody>
      </p:sp>
      <p:sp>
        <p:nvSpPr>
          <p:cNvPr id="3" name="Content Placeholder 2"/>
          <p:cNvSpPr>
            <a:spLocks noGrp="1"/>
          </p:cNvSpPr>
          <p:nvPr>
            <p:ph idx="1"/>
          </p:nvPr>
        </p:nvSpPr>
        <p:spPr>
          <a:xfrm>
            <a:off x="425003" y="1275008"/>
            <a:ext cx="11384924" cy="5460643"/>
          </a:xfrm>
        </p:spPr>
        <p:txBody>
          <a:bodyPr>
            <a:noAutofit/>
          </a:bodyPr>
          <a:lstStyle/>
          <a:p>
            <a:pPr marL="0" indent="0">
              <a:buNone/>
            </a:pPr>
            <a:r>
              <a:rPr lang="en-US" sz="2400" i="1" dirty="0" smtClean="0"/>
              <a:t>Yes.</a:t>
            </a:r>
          </a:p>
          <a:p>
            <a:pPr marL="457200" lvl="1" indent="0">
              <a:buNone/>
            </a:pPr>
            <a:r>
              <a:rPr lang="en-US" sz="2400" i="1" dirty="0" smtClean="0"/>
              <a:t>There is a witch in the woods.  There has always been a witch.</a:t>
            </a:r>
          </a:p>
          <a:p>
            <a:pPr marL="457200" lvl="1" indent="0">
              <a:buNone/>
            </a:pPr>
            <a:r>
              <a:rPr lang="en-US" sz="2400" i="1" dirty="0" smtClean="0"/>
              <a:t>Will you stop your fidgeting child for once?  My stars!  I have never seen such a fidgety child.</a:t>
            </a:r>
          </a:p>
          <a:p>
            <a:pPr marL="457200" lvl="1" indent="0">
              <a:buNone/>
            </a:pPr>
            <a:r>
              <a:rPr lang="en-US" sz="2400" i="1" dirty="0" smtClean="0"/>
              <a:t>No, sweetheart, I have not seen her.  No one has, Not for ages.  We’ve taken steps so that we will never see her.</a:t>
            </a:r>
          </a:p>
          <a:p>
            <a:pPr marL="457200" lvl="1" indent="0">
              <a:buNone/>
            </a:pPr>
            <a:r>
              <a:rPr lang="en-US" sz="2400" i="1" dirty="0" smtClean="0"/>
              <a:t>Terrible steps.</a:t>
            </a:r>
          </a:p>
          <a:p>
            <a:pPr marL="457200" lvl="1" indent="0">
              <a:buNone/>
            </a:pPr>
            <a:r>
              <a:rPr lang="en-US" sz="2400" i="1" dirty="0" smtClean="0"/>
              <a:t>Don’t make me say it.  You already know anyway.</a:t>
            </a:r>
          </a:p>
          <a:p>
            <a:pPr marL="457200" lvl="1" indent="0">
              <a:buNone/>
            </a:pPr>
            <a:r>
              <a:rPr lang="en-US" sz="2400" i="1" dirty="0" smtClean="0"/>
              <a:t>Oh, I don’t know darling.  No one knows why she wants children.  We don’t know why she insists it must always be the very youngest among us.  It’s not as though we could ask her.  She hasn’t been seen.  We make sure that she will not be seen.</a:t>
            </a:r>
            <a:endParaRPr lang="en-US" sz="2400" i="1" dirty="0"/>
          </a:p>
        </p:txBody>
      </p:sp>
    </p:spTree>
    <p:extLst>
      <p:ext uri="{BB962C8B-B14F-4D97-AF65-F5344CB8AC3E}">
        <p14:creationId xmlns:p14="http://schemas.microsoft.com/office/powerpoint/2010/main" val="29911125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75" y="0"/>
            <a:ext cx="10520581" cy="1935921"/>
          </a:xfrm>
        </p:spPr>
        <p:txBody>
          <a:bodyPr>
            <a:normAutofit fontScale="90000"/>
          </a:bodyPr>
          <a:lstStyle/>
          <a:p>
            <a:r>
              <a:rPr lang="en-US" dirty="0" smtClean="0"/>
              <a:t>Medieval times – persecution and religious freedom (12 and up)</a:t>
            </a:r>
            <a:br>
              <a:rPr lang="en-US" dirty="0" smtClean="0"/>
            </a:br>
            <a:r>
              <a:rPr lang="en-US" dirty="0" smtClean="0"/>
              <a:t>is illuminated as a medieval text would have been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702" y="1709298"/>
            <a:ext cx="3415271" cy="514870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63651"/>
            <a:ext cx="6695556" cy="4198512"/>
          </a:xfrm>
          <a:prstGeom prst="rect">
            <a:avLst/>
          </a:prstGeom>
        </p:spPr>
      </p:pic>
    </p:spTree>
    <p:extLst>
      <p:ext uri="{BB962C8B-B14F-4D97-AF65-F5344CB8AC3E}">
        <p14:creationId xmlns:p14="http://schemas.microsoft.com/office/powerpoint/2010/main" val="3376569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6600" dirty="0"/>
          </a:p>
        </p:txBody>
      </p:sp>
      <p:sp>
        <p:nvSpPr>
          <p:cNvPr id="3" name="Content Placeholder 2"/>
          <p:cNvSpPr>
            <a:spLocks noGrp="1"/>
          </p:cNvSpPr>
          <p:nvPr>
            <p:ph idx="1"/>
          </p:nvPr>
        </p:nvSpPr>
        <p:spPr>
          <a:xfrm>
            <a:off x="579550" y="476518"/>
            <a:ext cx="10019763" cy="4091190"/>
          </a:xfrm>
        </p:spPr>
        <p:txBody>
          <a:bodyPr>
            <a:noAutofit/>
          </a:bodyPr>
          <a:lstStyle/>
          <a:p>
            <a:r>
              <a:rPr lang="en-US" sz="2800" dirty="0" smtClean="0"/>
              <a:t>On a dark night in 1242, travelers gather at a small French inn.  It is the perfect night for a story and everyone in the kingdom is consumed by the tale of three children: Jeanne, a peasant girl who has visions of the future; William, a young monk with supernatural strength; and Jacob, a Jewish boy who can heal any wound.  Together their powers will be tested by demons and dragons, cruel knights and cunning monks.  From small village to grand banquet halls, these three unlikely friends – and their faithful greyhound – are chased through France to a final showdown in the waves at the foot of the abbey-fortress of Mont-Saint-Michel.</a:t>
            </a:r>
            <a:endParaRPr lang="en-US" sz="2800" dirty="0"/>
          </a:p>
        </p:txBody>
      </p:sp>
    </p:spTree>
    <p:extLst>
      <p:ext uri="{BB962C8B-B14F-4D97-AF65-F5344CB8AC3E}">
        <p14:creationId xmlns:p14="http://schemas.microsoft.com/office/powerpoint/2010/main" val="370673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099" y="-1528292"/>
            <a:ext cx="10353761" cy="1326321"/>
          </a:xfrm>
        </p:spPr>
        <p:txBody>
          <a:bodyPr/>
          <a:lstStyle/>
          <a:p>
            <a:endParaRPr lang="en-US" dirty="0"/>
          </a:p>
        </p:txBody>
      </p:sp>
      <p:sp>
        <p:nvSpPr>
          <p:cNvPr id="3" name="Content Placeholder 2"/>
          <p:cNvSpPr>
            <a:spLocks noGrp="1"/>
          </p:cNvSpPr>
          <p:nvPr>
            <p:ph idx="1"/>
          </p:nvPr>
        </p:nvSpPr>
        <p:spPr>
          <a:xfrm>
            <a:off x="540913" y="0"/>
            <a:ext cx="11127346" cy="6858000"/>
          </a:xfrm>
        </p:spPr>
        <p:txBody>
          <a:bodyPr>
            <a:noAutofit/>
          </a:bodyPr>
          <a:lstStyle/>
          <a:p>
            <a:pPr marL="0" indent="0">
              <a:buNone/>
            </a:pPr>
            <a:r>
              <a:rPr lang="en-US" sz="3200" b="1" dirty="0" smtClean="0"/>
              <a:t>The king is ready for war.</a:t>
            </a:r>
          </a:p>
          <a:p>
            <a:pPr marL="457200" lvl="1" indent="0">
              <a:buNone/>
            </a:pPr>
            <a:r>
              <a:rPr lang="en-US" sz="3200" b="1" dirty="0" smtClean="0"/>
              <a:t>Louis of France is not yet thirty, and already he is the greatest king in Europe.  He loves his subjects,  He loves his God.  And his armies have never been defeated.</a:t>
            </a:r>
          </a:p>
          <a:p>
            <a:pPr marL="457200" lvl="1" indent="0">
              <a:buNone/>
            </a:pPr>
            <a:r>
              <a:rPr lang="en-US" sz="3200" b="1" dirty="0" smtClean="0"/>
              <a:t>This war, though, is different.</a:t>
            </a:r>
          </a:p>
          <a:p>
            <a:pPr marL="457200" lvl="1" indent="0">
              <a:buNone/>
            </a:pPr>
            <a:r>
              <a:rPr lang="en-US" sz="3200" b="1" dirty="0" smtClean="0"/>
              <a:t>He is not fighting another army.</a:t>
            </a:r>
          </a:p>
          <a:p>
            <a:pPr marL="457200" lvl="1" indent="0">
              <a:buNone/>
            </a:pPr>
            <a:r>
              <a:rPr lang="en-US" sz="3200" b="1" dirty="0" smtClean="0"/>
              <a:t>He is not fighting another king.</a:t>
            </a:r>
          </a:p>
          <a:p>
            <a:pPr marL="457200" lvl="1" indent="0">
              <a:buNone/>
            </a:pPr>
            <a:r>
              <a:rPr lang="en-US" sz="3200" b="1" dirty="0" smtClean="0"/>
              <a:t>He is fighting three children.</a:t>
            </a:r>
          </a:p>
          <a:p>
            <a:pPr marL="457200" lvl="1" indent="0">
              <a:buNone/>
            </a:pPr>
            <a:r>
              <a:rPr lang="en-US" sz="3200" b="1" dirty="0" smtClean="0"/>
              <a:t>And their dog.</a:t>
            </a:r>
            <a:endParaRPr lang="en-US" sz="3200" b="1" dirty="0"/>
          </a:p>
        </p:txBody>
      </p:sp>
    </p:spTree>
    <p:extLst>
      <p:ext uri="{BB962C8B-B14F-4D97-AF65-F5344CB8AC3E}">
        <p14:creationId xmlns:p14="http://schemas.microsoft.com/office/powerpoint/2010/main" val="371669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SCYTHE - Teaser</a:t>
            </a:r>
            <a:endParaRPr lang="en-US" dirty="0"/>
          </a:p>
        </p:txBody>
      </p:sp>
      <p:sp>
        <p:nvSpPr>
          <p:cNvPr id="3" name="Content Placeholder 2"/>
          <p:cNvSpPr>
            <a:spLocks noGrp="1"/>
          </p:cNvSpPr>
          <p:nvPr>
            <p:ph idx="1"/>
          </p:nvPr>
        </p:nvSpPr>
        <p:spPr>
          <a:xfrm>
            <a:off x="913795" y="1481070"/>
            <a:ext cx="10353762" cy="4310130"/>
          </a:xfrm>
        </p:spPr>
        <p:txBody>
          <a:bodyPr>
            <a:noAutofit/>
          </a:bodyPr>
          <a:lstStyle/>
          <a:p>
            <a:pPr marL="0" indent="0">
              <a:buNone/>
            </a:pPr>
            <a:r>
              <a:rPr lang="en-US" sz="2800" dirty="0" smtClean="0"/>
              <a:t>Thou shalt kill –</a:t>
            </a:r>
          </a:p>
          <a:p>
            <a:pPr lvl="3"/>
            <a:r>
              <a:rPr lang="en-US" sz="2800" dirty="0" smtClean="0"/>
              <a:t> A world with no hunger</a:t>
            </a:r>
          </a:p>
          <a:p>
            <a:pPr lvl="3"/>
            <a:r>
              <a:rPr lang="en-US" sz="2800" dirty="0" smtClean="0"/>
              <a:t> No disease</a:t>
            </a:r>
          </a:p>
          <a:p>
            <a:pPr lvl="3"/>
            <a:r>
              <a:rPr lang="en-US" sz="2800" dirty="0" smtClean="0"/>
              <a:t> No war</a:t>
            </a:r>
          </a:p>
          <a:p>
            <a:pPr lvl="3"/>
            <a:r>
              <a:rPr lang="en-US" sz="2800" dirty="0" smtClean="0"/>
              <a:t> No misery.</a:t>
            </a:r>
          </a:p>
          <a:p>
            <a:pPr marL="0" indent="0">
              <a:buNone/>
            </a:pPr>
            <a:r>
              <a:rPr lang="en-US" sz="2800" dirty="0" smtClean="0"/>
              <a:t>Humanity has conquered all those things.  Now scythes are the only ones who can end life – and they are commanded to do so, in order to keep the size of the population under control.</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011" y="1442230"/>
            <a:ext cx="4076441" cy="2929942"/>
          </a:xfrm>
          <a:prstGeom prst="rect">
            <a:avLst/>
          </a:prstGeom>
        </p:spPr>
      </p:pic>
    </p:spTree>
    <p:extLst>
      <p:ext uri="{BB962C8B-B14F-4D97-AF65-F5344CB8AC3E}">
        <p14:creationId xmlns:p14="http://schemas.microsoft.com/office/powerpoint/2010/main" val="526636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One</a:t>
            </a:r>
            <a:br>
              <a:rPr lang="en-US" dirty="0" smtClean="0"/>
            </a:br>
            <a:r>
              <a:rPr lang="en-US" dirty="0" smtClean="0"/>
              <a:t>Robe and ring</a:t>
            </a:r>
            <a:endParaRPr lang="en-US" dirty="0"/>
          </a:p>
        </p:txBody>
      </p:sp>
      <p:sp>
        <p:nvSpPr>
          <p:cNvPr id="3" name="Content Placeholder 2"/>
          <p:cNvSpPr>
            <a:spLocks noGrp="1"/>
          </p:cNvSpPr>
          <p:nvPr>
            <p:ph idx="1"/>
          </p:nvPr>
        </p:nvSpPr>
        <p:spPr/>
        <p:txBody>
          <a:bodyPr>
            <a:noAutofit/>
          </a:bodyPr>
          <a:lstStyle/>
          <a:p>
            <a:r>
              <a:rPr lang="en-US" sz="2800" b="1" dirty="0" smtClean="0"/>
              <a:t>We must, by law, keep a record of the innocents we kill.</a:t>
            </a:r>
          </a:p>
          <a:p>
            <a:r>
              <a:rPr lang="en-US" sz="2800" b="1" dirty="0" smtClean="0"/>
              <a:t>And as I see it, they’re all innocents.  Even the guilty.  Everyone is guilty of something, and everyone still harbors a memory of childhood innocence, no matter how many layers of life wrap around it.  Humanity is innocent; humanity is guilty, and both states are undeniably true.</a:t>
            </a:r>
          </a:p>
          <a:p>
            <a:r>
              <a:rPr lang="en-US" sz="2800" b="1" dirty="0" smtClean="0"/>
              <a:t>We must, by law, keep a record.</a:t>
            </a:r>
            <a:endParaRPr lang="en-US" sz="2800" b="1" dirty="0"/>
          </a:p>
        </p:txBody>
      </p:sp>
    </p:spTree>
    <p:extLst>
      <p:ext uri="{BB962C8B-B14F-4D97-AF65-F5344CB8AC3E}">
        <p14:creationId xmlns:p14="http://schemas.microsoft.com/office/powerpoint/2010/main" val="2910816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Newbery award winner – 2018</a:t>
            </a:r>
            <a:br>
              <a:rPr lang="en-US" dirty="0" smtClean="0"/>
            </a:br>
            <a:r>
              <a:rPr lang="en-US" dirty="0" smtClean="0"/>
              <a:t>Caldecott winner - 2018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55" y="2162510"/>
            <a:ext cx="2988503" cy="45208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187" y="2332184"/>
            <a:ext cx="4762500" cy="4181475"/>
          </a:xfrm>
          <a:prstGeom prst="rect">
            <a:avLst/>
          </a:prstGeom>
        </p:spPr>
      </p:pic>
    </p:spTree>
    <p:extLst>
      <p:ext uri="{BB962C8B-B14F-4D97-AF65-F5344CB8AC3E}">
        <p14:creationId xmlns:p14="http://schemas.microsoft.com/office/powerpoint/2010/main" val="2878264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8800" dirty="0" smtClean="0">
                <a:hlinkClick r:id="rId2"/>
              </a:rPr>
              <a:t>Wolf in </a:t>
            </a:r>
          </a:p>
          <a:p>
            <a:pPr marL="0" indent="0">
              <a:buNone/>
            </a:pPr>
            <a:r>
              <a:rPr lang="en-US" sz="8800" dirty="0" smtClean="0">
                <a:hlinkClick r:id="rId2"/>
              </a:rPr>
              <a:t>the Snow</a:t>
            </a:r>
            <a:endParaRPr lang="en-US" sz="8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808" y="0"/>
            <a:ext cx="4572000" cy="6858000"/>
          </a:xfrm>
          <a:prstGeom prst="rect">
            <a:avLst/>
          </a:prstGeom>
        </p:spPr>
      </p:pic>
    </p:spTree>
    <p:extLst>
      <p:ext uri="{BB962C8B-B14F-4D97-AF65-F5344CB8AC3E}">
        <p14:creationId xmlns:p14="http://schemas.microsoft.com/office/powerpoint/2010/main" val="372896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59" y="0"/>
            <a:ext cx="10572097" cy="1935921"/>
          </a:xfrm>
        </p:spPr>
        <p:txBody>
          <a:bodyPr>
            <a:normAutofit/>
          </a:bodyPr>
          <a:lstStyle/>
          <a:p>
            <a:r>
              <a:rPr lang="en-US" sz="4000" dirty="0" smtClean="0">
                <a:solidFill>
                  <a:srgbClr val="FFC000"/>
                </a:solidFill>
              </a:rPr>
              <a:t>analyzing complexity  (high)</a:t>
            </a:r>
            <a:endParaRPr lang="en-US" sz="4000" dirty="0">
              <a:solidFill>
                <a:srgbClr val="FFC000"/>
              </a:solidFill>
            </a:endParaRPr>
          </a:p>
        </p:txBody>
      </p:sp>
      <p:sp>
        <p:nvSpPr>
          <p:cNvPr id="5" name="Content Placeholder 4"/>
          <p:cNvSpPr>
            <a:spLocks noGrp="1"/>
          </p:cNvSpPr>
          <p:nvPr>
            <p:ph idx="1"/>
          </p:nvPr>
        </p:nvSpPr>
        <p:spPr>
          <a:xfrm>
            <a:off x="89422" y="1545465"/>
            <a:ext cx="11784169" cy="5177307"/>
          </a:xfrm>
        </p:spPr>
        <p:txBody>
          <a:bodyPr>
            <a:noAutofit/>
          </a:bodyPr>
          <a:lstStyle/>
          <a:p>
            <a:pPr marL="0" indent="0">
              <a:buNone/>
            </a:pPr>
            <a:endParaRPr lang="en-US" sz="4000" b="1" dirty="0" smtClean="0">
              <a:solidFill>
                <a:srgbClr val="FFC000"/>
              </a:solidFill>
            </a:endParaRPr>
          </a:p>
          <a:p>
            <a:pPr marL="0" indent="0">
              <a:buNone/>
            </a:pPr>
            <a:r>
              <a:rPr lang="en-US" sz="4000" b="1" dirty="0" smtClean="0">
                <a:solidFill>
                  <a:srgbClr val="FFC000"/>
                </a:solidFill>
              </a:rPr>
              <a:t>Meaning </a:t>
            </a:r>
            <a:r>
              <a:rPr lang="en-US" sz="3200" b="1" dirty="0" smtClean="0"/>
              <a:t>–Multiple levels/layers of meaning</a:t>
            </a:r>
          </a:p>
          <a:p>
            <a:pPr marL="0" indent="0">
              <a:buNone/>
            </a:pPr>
            <a:r>
              <a:rPr lang="en-US" sz="4000" b="1" dirty="0" smtClean="0">
                <a:solidFill>
                  <a:srgbClr val="FFC000"/>
                </a:solidFill>
              </a:rPr>
              <a:t>Structure</a:t>
            </a:r>
            <a:r>
              <a:rPr lang="en-US" sz="3200" b="1" dirty="0" smtClean="0">
                <a:solidFill>
                  <a:srgbClr val="FFC000"/>
                </a:solidFill>
              </a:rPr>
              <a:t> </a:t>
            </a:r>
            <a:r>
              <a:rPr lang="en-US" sz="3200" b="1" dirty="0" smtClean="0"/>
              <a:t>–Complex, implicit, unconventional</a:t>
            </a:r>
          </a:p>
          <a:p>
            <a:pPr lvl="1"/>
            <a:r>
              <a:rPr lang="en-US" sz="3000" b="1" dirty="0" smtClean="0">
                <a:solidFill>
                  <a:srgbClr val="FFC000"/>
                </a:solidFill>
              </a:rPr>
              <a:t>Narration</a:t>
            </a:r>
            <a:r>
              <a:rPr lang="en-US" sz="3000" b="1" dirty="0" smtClean="0"/>
              <a:t> – Many shifts in point of view</a:t>
            </a:r>
          </a:p>
          <a:p>
            <a:pPr lvl="1"/>
            <a:r>
              <a:rPr lang="en-US" sz="3000" b="1" dirty="0" smtClean="0">
                <a:solidFill>
                  <a:srgbClr val="FFC000"/>
                </a:solidFill>
              </a:rPr>
              <a:t>Order of Events </a:t>
            </a:r>
            <a:r>
              <a:rPr lang="en-US" sz="3000" b="1" dirty="0" smtClean="0"/>
              <a:t>- Frequent </a:t>
            </a:r>
            <a:r>
              <a:rPr lang="en-US" sz="3000" b="1" dirty="0"/>
              <a:t>manipulation of time and sequence (not in chronological </a:t>
            </a:r>
            <a:r>
              <a:rPr lang="en-US" sz="3000" b="1" dirty="0" smtClean="0"/>
              <a:t>order)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9231" y="1199981"/>
            <a:ext cx="2957377" cy="2281405"/>
          </a:xfrm>
          <a:prstGeom prst="rect">
            <a:avLst/>
          </a:prstGeom>
        </p:spPr>
      </p:pic>
    </p:spTree>
    <p:extLst>
      <p:ext uri="{BB962C8B-B14F-4D97-AF65-F5344CB8AC3E}">
        <p14:creationId xmlns:p14="http://schemas.microsoft.com/office/powerpoint/2010/main" val="3956091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rgbClr val="FFC000"/>
                </a:solidFill>
              </a:rPr>
              <a:t>For our final practicum meeting</a:t>
            </a:r>
            <a:endParaRPr lang="en-US" sz="4800" dirty="0">
              <a:solidFill>
                <a:srgbClr val="FFC000"/>
              </a:solidFill>
            </a:endParaRPr>
          </a:p>
        </p:txBody>
      </p:sp>
      <p:sp>
        <p:nvSpPr>
          <p:cNvPr id="3" name="Content Placeholder 2"/>
          <p:cNvSpPr>
            <a:spLocks noGrp="1"/>
          </p:cNvSpPr>
          <p:nvPr>
            <p:ph idx="1"/>
          </p:nvPr>
        </p:nvSpPr>
        <p:spPr/>
        <p:txBody>
          <a:bodyPr>
            <a:normAutofit/>
          </a:bodyPr>
          <a:lstStyle/>
          <a:p>
            <a:r>
              <a:rPr lang="en-US" sz="4400" b="1" dirty="0" smtClean="0">
                <a:effectLst/>
              </a:rPr>
              <a:t>Bring one of your favorite mentor texts and a teaching idea to go with it.  A lesson plan is not necessary – bring enough copies for the class.</a:t>
            </a:r>
            <a:endParaRPr lang="en-US" sz="4400" b="1" dirty="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215" y="4496605"/>
            <a:ext cx="3883785" cy="2589190"/>
          </a:xfrm>
          <a:prstGeom prst="rect">
            <a:avLst/>
          </a:prstGeom>
        </p:spPr>
      </p:pic>
    </p:spTree>
    <p:extLst>
      <p:ext uri="{BB962C8B-B14F-4D97-AF65-F5344CB8AC3E}">
        <p14:creationId xmlns:p14="http://schemas.microsoft.com/office/powerpoint/2010/main" val="2588880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4852" y="609599"/>
            <a:ext cx="10932706" cy="5842715"/>
          </a:xfrm>
        </p:spPr>
        <p:txBody>
          <a:bodyPr>
            <a:normAutofit fontScale="77500" lnSpcReduction="20000"/>
          </a:bodyPr>
          <a:lstStyle/>
          <a:p>
            <a:pPr marL="0" indent="0">
              <a:buNone/>
            </a:pPr>
            <a:r>
              <a:rPr lang="en-US" sz="5400" b="1" dirty="0" smtClean="0">
                <a:solidFill>
                  <a:srgbClr val="FFC000"/>
                </a:solidFill>
              </a:rPr>
              <a:t>Language</a:t>
            </a:r>
            <a:r>
              <a:rPr lang="en-US" sz="4400" b="1" dirty="0" smtClean="0"/>
              <a:t>- </a:t>
            </a:r>
            <a:r>
              <a:rPr lang="en-US" sz="4400" b="1" dirty="0"/>
              <a:t>Heavy use of abstract and/or figurative language and irony</a:t>
            </a:r>
            <a:endParaRPr lang="en-US" sz="4400" b="1" dirty="0">
              <a:solidFill>
                <a:srgbClr val="FFC000"/>
              </a:solidFill>
            </a:endParaRPr>
          </a:p>
          <a:p>
            <a:r>
              <a:rPr lang="en-US" sz="3200" b="1" dirty="0" smtClean="0">
                <a:solidFill>
                  <a:srgbClr val="FFC000"/>
                </a:solidFill>
              </a:rPr>
              <a:t>Clarity </a:t>
            </a:r>
            <a:r>
              <a:rPr lang="en-US" sz="3200" b="1" dirty="0" smtClean="0"/>
              <a:t>– Generally unfamiliar, archaic, domain-specific, and/or academic language; dense and complex, may be ambiguous or purposefully misleading</a:t>
            </a:r>
          </a:p>
          <a:p>
            <a:pPr marL="0" indent="0">
              <a:buNone/>
            </a:pPr>
            <a:r>
              <a:rPr lang="en-US" sz="5200" b="1" dirty="0" smtClean="0">
                <a:solidFill>
                  <a:srgbClr val="FFC000"/>
                </a:solidFill>
                <a:effectLst/>
              </a:rPr>
              <a:t>Knowledge Demands</a:t>
            </a:r>
            <a:endParaRPr lang="en-US" sz="5200" b="1" dirty="0">
              <a:solidFill>
                <a:srgbClr val="FFC000"/>
              </a:solidFill>
              <a:effectLst/>
            </a:endParaRPr>
          </a:p>
          <a:p>
            <a:r>
              <a:rPr lang="en-US" sz="3200" b="1" dirty="0">
                <a:solidFill>
                  <a:srgbClr val="FFC000"/>
                </a:solidFill>
              </a:rPr>
              <a:t>Life </a:t>
            </a:r>
            <a:r>
              <a:rPr lang="en-US" sz="3200" b="1" dirty="0" smtClean="0">
                <a:solidFill>
                  <a:srgbClr val="FFC000"/>
                </a:solidFill>
              </a:rPr>
              <a:t>Experiences – </a:t>
            </a:r>
            <a:r>
              <a:rPr lang="en-US" sz="3200" b="1" dirty="0" smtClean="0"/>
              <a:t>Explores multiple complex, sophisticated themes; multiple perspectives presented; experiences portrayed are not fantasy but are distinctly different to the common reader</a:t>
            </a:r>
            <a:endParaRPr lang="en-US" sz="3200" b="1" dirty="0">
              <a:solidFill>
                <a:srgbClr val="FFC000"/>
              </a:solidFill>
            </a:endParaRPr>
          </a:p>
          <a:p>
            <a:r>
              <a:rPr lang="en-US" sz="3200" b="1" dirty="0">
                <a:solidFill>
                  <a:srgbClr val="FFC000"/>
                </a:solidFill>
                <a:effectLst/>
              </a:rPr>
              <a:t>Cultural/Literary </a:t>
            </a:r>
            <a:r>
              <a:rPr lang="en-US" sz="3200" b="1" dirty="0" smtClean="0">
                <a:solidFill>
                  <a:srgbClr val="FFC000"/>
                </a:solidFill>
                <a:effectLst/>
              </a:rPr>
              <a:t>Knowledge – </a:t>
            </a:r>
            <a:r>
              <a:rPr lang="en-US" sz="3200" b="1" dirty="0" smtClean="0">
                <a:effectLst/>
              </a:rPr>
              <a:t>Requires an extensive depth of literary/cultural knowledge; many references/allusions to other texts and/or cultural elements</a:t>
            </a:r>
            <a:endParaRPr lang="en-US" sz="3200" b="1" dirty="0">
              <a:solidFill>
                <a:srgbClr val="FFC000"/>
              </a:solidFill>
              <a:effectLst/>
            </a:endParaRPr>
          </a:p>
          <a:p>
            <a:endParaRPr lang="en-US" sz="4000" dirty="0"/>
          </a:p>
        </p:txBody>
      </p:sp>
    </p:spTree>
    <p:extLst>
      <p:ext uri="{BB962C8B-B14F-4D97-AF65-F5344CB8AC3E}">
        <p14:creationId xmlns:p14="http://schemas.microsoft.com/office/powerpoint/2010/main" val="4229757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27" y="0"/>
            <a:ext cx="10430429" cy="1935921"/>
          </a:xfrm>
        </p:spPr>
        <p:txBody>
          <a:bodyPr/>
          <a:lstStyle/>
          <a:p>
            <a:r>
              <a:rPr lang="en-US" dirty="0" smtClean="0">
                <a:solidFill>
                  <a:srgbClr val="FFC000"/>
                </a:solidFill>
                <a:effectLst/>
              </a:rPr>
              <a:t>Using expository texts to analyze complexity - high</a:t>
            </a:r>
            <a:endParaRPr lang="en-US" dirty="0">
              <a:solidFill>
                <a:srgbClr val="FFC000"/>
              </a:solidFill>
              <a:effectLst/>
            </a:endParaRPr>
          </a:p>
        </p:txBody>
      </p:sp>
      <p:sp>
        <p:nvSpPr>
          <p:cNvPr id="3" name="Content Placeholder 2"/>
          <p:cNvSpPr>
            <a:spLocks noGrp="1"/>
          </p:cNvSpPr>
          <p:nvPr>
            <p:ph idx="1"/>
          </p:nvPr>
        </p:nvSpPr>
        <p:spPr>
          <a:xfrm>
            <a:off x="90152" y="1648496"/>
            <a:ext cx="11964473" cy="5048518"/>
          </a:xfrm>
        </p:spPr>
        <p:txBody>
          <a:bodyPr>
            <a:normAutofit fontScale="92500" lnSpcReduction="10000"/>
          </a:bodyPr>
          <a:lstStyle/>
          <a:p>
            <a:r>
              <a:rPr lang="en-US" sz="4000" b="1" dirty="0" smtClean="0">
                <a:effectLst/>
              </a:rPr>
              <a:t>Purpose – </a:t>
            </a:r>
            <a:r>
              <a:rPr lang="en-US" sz="3200" b="1" dirty="0">
                <a:solidFill>
                  <a:srgbClr val="FFC000"/>
                </a:solidFill>
                <a:effectLst/>
              </a:rPr>
              <a:t>C</a:t>
            </a:r>
            <a:r>
              <a:rPr lang="en-US" sz="3200" b="1" dirty="0" smtClean="0">
                <a:solidFill>
                  <a:srgbClr val="FFC000"/>
                </a:solidFill>
                <a:effectLst/>
              </a:rPr>
              <a:t>omplex, implied, and/or difficult to determine, may have multiple purposes</a:t>
            </a:r>
            <a:endParaRPr lang="en-US" sz="4000" b="1" dirty="0" smtClean="0">
              <a:effectLst/>
            </a:endParaRPr>
          </a:p>
          <a:p>
            <a:r>
              <a:rPr lang="en-US" sz="4000" b="1" dirty="0" smtClean="0">
                <a:effectLst/>
              </a:rPr>
              <a:t>Structure- </a:t>
            </a:r>
            <a:r>
              <a:rPr lang="en-US" sz="3200" b="1" dirty="0" smtClean="0">
                <a:solidFill>
                  <a:srgbClr val="FFC000"/>
                </a:solidFill>
                <a:effectLst/>
              </a:rPr>
              <a:t>Organization, text features, use of graphics</a:t>
            </a:r>
            <a:endParaRPr lang="en-US" sz="4000" b="1" dirty="0" smtClean="0">
              <a:effectLst/>
            </a:endParaRPr>
          </a:p>
          <a:p>
            <a:r>
              <a:rPr lang="en-US" sz="4000" b="1" dirty="0" smtClean="0">
                <a:effectLst/>
              </a:rPr>
              <a:t>Language </a:t>
            </a:r>
            <a:r>
              <a:rPr lang="en-US" sz="3200" b="1" dirty="0" smtClean="0">
                <a:solidFill>
                  <a:srgbClr val="FFC000"/>
                </a:solidFill>
                <a:effectLst/>
              </a:rPr>
              <a:t>– Contains abstract and/or figurative language or irony.  Dense and complex language that is generally unfamiliar, archaic, discipline specific, or overly academic; language may be ambiguous or purposefully misleading</a:t>
            </a:r>
            <a:endParaRPr lang="en-US" sz="4000" b="1" dirty="0" smtClean="0">
              <a:effectLst/>
            </a:endParaRPr>
          </a:p>
          <a:p>
            <a:r>
              <a:rPr lang="en-US" sz="4000" b="1" dirty="0" smtClean="0">
                <a:effectLst/>
              </a:rPr>
              <a:t>Subject Matter Knowledge Demands - </a:t>
            </a:r>
            <a:r>
              <a:rPr lang="en-US" sz="3200" b="1" dirty="0" smtClean="0">
                <a:solidFill>
                  <a:srgbClr val="FFC000"/>
                </a:solidFill>
                <a:effectLst/>
              </a:rPr>
              <a:t>Intertextuality</a:t>
            </a:r>
            <a:endParaRPr lang="en-US" sz="4000" b="1" dirty="0">
              <a:effectLst/>
            </a:endParaRPr>
          </a:p>
        </p:txBody>
      </p:sp>
    </p:spTree>
    <p:extLst>
      <p:ext uri="{BB962C8B-B14F-4D97-AF65-F5344CB8AC3E}">
        <p14:creationId xmlns:p14="http://schemas.microsoft.com/office/powerpoint/2010/main" val="3167365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FFC000"/>
                </a:solidFill>
              </a:rPr>
              <a:t>Tips from the </a:t>
            </a:r>
            <a:br>
              <a:rPr lang="en-US" sz="4000" dirty="0" smtClean="0">
                <a:solidFill>
                  <a:srgbClr val="FFC000"/>
                </a:solidFill>
              </a:rPr>
            </a:br>
            <a:r>
              <a:rPr lang="en-US" sz="4000" dirty="0" smtClean="0">
                <a:solidFill>
                  <a:srgbClr val="FFC000"/>
                </a:solidFill>
              </a:rPr>
              <a:t>“book whisperer”</a:t>
            </a:r>
            <a:br>
              <a:rPr lang="en-US" sz="4000" dirty="0" smtClean="0">
                <a:solidFill>
                  <a:srgbClr val="FFC000"/>
                </a:solidFill>
              </a:rPr>
            </a:br>
            <a:r>
              <a:rPr lang="en-US" sz="4000" dirty="0" smtClean="0">
                <a:solidFill>
                  <a:srgbClr val="FFC000"/>
                </a:solidFill>
              </a:rPr>
              <a:t>					</a:t>
            </a:r>
            <a:r>
              <a:rPr lang="en-US" sz="4000" dirty="0" err="1" smtClean="0">
                <a:solidFill>
                  <a:srgbClr val="FFC000"/>
                </a:solidFill>
              </a:rPr>
              <a:t>donalyn</a:t>
            </a:r>
            <a:r>
              <a:rPr lang="en-US" sz="4000" dirty="0" smtClean="0">
                <a:solidFill>
                  <a:srgbClr val="FFC000"/>
                </a:solidFill>
              </a:rPr>
              <a:t> Miller  </a:t>
            </a:r>
            <a:endParaRPr lang="en-US" sz="4000" dirty="0">
              <a:solidFill>
                <a:srgbClr val="FFC000"/>
              </a:solidFill>
            </a:endParaRPr>
          </a:p>
        </p:txBody>
      </p:sp>
      <p:sp>
        <p:nvSpPr>
          <p:cNvPr id="5" name="Content Placeholder 4"/>
          <p:cNvSpPr>
            <a:spLocks noGrp="1"/>
          </p:cNvSpPr>
          <p:nvPr>
            <p:ph idx="1"/>
          </p:nvPr>
        </p:nvSpPr>
        <p:spPr>
          <a:xfrm>
            <a:off x="913795" y="3074868"/>
            <a:ext cx="10353762" cy="3695136"/>
          </a:xfrm>
        </p:spPr>
        <p:txBody>
          <a:bodyPr>
            <a:normAutofit fontScale="32500" lnSpcReduction="20000"/>
          </a:bodyPr>
          <a:lstStyle/>
          <a:p>
            <a:pPr marL="0" indent="0">
              <a:buNone/>
            </a:pPr>
            <a:r>
              <a:rPr lang="en-US" sz="3200" b="1" dirty="0">
                <a:effectLst/>
              </a:rPr>
              <a:t>	</a:t>
            </a:r>
            <a:r>
              <a:rPr lang="en-US" sz="3200" b="1" dirty="0" smtClean="0">
                <a:effectLst/>
              </a:rPr>
              <a:t>			</a:t>
            </a:r>
            <a:r>
              <a:rPr lang="en-US" sz="12000" b="1" dirty="0" smtClean="0">
                <a:solidFill>
                  <a:srgbClr val="FFC000"/>
                </a:solidFill>
                <a:effectLst/>
              </a:rPr>
              <a:t>Immersion</a:t>
            </a:r>
          </a:p>
          <a:p>
            <a:pPr marL="0" indent="0">
              <a:buNone/>
            </a:pPr>
            <a:endParaRPr lang="en-US" sz="3200" b="1" dirty="0">
              <a:effectLst/>
            </a:endParaRPr>
          </a:p>
          <a:p>
            <a:pPr marL="0" indent="0">
              <a:buNone/>
            </a:pPr>
            <a:r>
              <a:rPr lang="en-US" sz="8000" b="1" dirty="0" smtClean="0">
                <a:effectLst/>
              </a:rPr>
              <a:t>“Students need to be surrounded with books of all kinds and given the opportunity to read them every day.  Conversations about reading – what is being read and what students are getting from their books – need to be an ongoing event.  In my classroom, students have access to hundreds of books of all genres and reading levels and encouragement to read widely.”  p. 34  </a:t>
            </a:r>
            <a:endParaRPr lang="en-US" sz="8000" b="1" dirty="0">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748048"/>
            <a:ext cx="2284391" cy="3045854"/>
          </a:xfrm>
          <a:prstGeom prst="rect">
            <a:avLst/>
          </a:prstGeom>
        </p:spPr>
      </p:pic>
    </p:spTree>
    <p:extLst>
      <p:ext uri="{BB962C8B-B14F-4D97-AF65-F5344CB8AC3E}">
        <p14:creationId xmlns:p14="http://schemas.microsoft.com/office/powerpoint/2010/main" val="2853280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C000"/>
                </a:solidFill>
              </a:rPr>
              <a:t>close reading: the choice is </a:t>
            </a:r>
            <a:r>
              <a:rPr lang="en-US" sz="4000" smtClean="0">
                <a:solidFill>
                  <a:srgbClr val="FFC000"/>
                </a:solidFill>
              </a:rPr>
              <a:t>obvious!</a:t>
            </a:r>
            <a:endParaRPr lang="en-US" sz="4000" dirty="0">
              <a:solidFill>
                <a:srgbClr val="FFC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488" y="1935921"/>
            <a:ext cx="3632447" cy="47008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835" y="2233630"/>
            <a:ext cx="7082587" cy="3718358"/>
          </a:xfrm>
          <a:prstGeom prst="rect">
            <a:avLst/>
          </a:prstGeom>
        </p:spPr>
      </p:pic>
    </p:spTree>
    <p:extLst>
      <p:ext uri="{BB962C8B-B14F-4D97-AF65-F5344CB8AC3E}">
        <p14:creationId xmlns:p14="http://schemas.microsoft.com/office/powerpoint/2010/main" val="3086843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docProps/app.xml><?xml version="1.0" encoding="utf-8"?>
<Properties xmlns="http://schemas.openxmlformats.org/officeDocument/2006/extended-properties" xmlns:vt="http://schemas.openxmlformats.org/officeDocument/2006/docPropsVTypes">
  <Template>TM04033921[[fn=Damask]]</Template>
  <TotalTime>594</TotalTime>
  <Words>1602</Words>
  <Application>Microsoft Office PowerPoint</Application>
  <PresentationFormat>Widescreen</PresentationFormat>
  <Paragraphs>152</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Bookman Old Style</vt:lpstr>
      <vt:lpstr>Rockwell</vt:lpstr>
      <vt:lpstr>Damask</vt:lpstr>
      <vt:lpstr>The book exchange    </vt:lpstr>
      <vt:lpstr>Dick and jane Books And McGuffey readers  </vt:lpstr>
      <vt:lpstr>PowerPoint Presentation</vt:lpstr>
      <vt:lpstr>A Wrinkle in time One – mrs. whatsit</vt:lpstr>
      <vt:lpstr>analyzing complexity  (high)</vt:lpstr>
      <vt:lpstr>PowerPoint Presentation</vt:lpstr>
      <vt:lpstr>Using expository texts to analyze complexity - high</vt:lpstr>
      <vt:lpstr>Tips from the  “book whisperer”      donalyn Miller  </vt:lpstr>
      <vt:lpstr>close reading: the choice is obvious!</vt:lpstr>
      <vt:lpstr>How I Choose a book REthinking THE “FIVE Finger rule”</vt:lpstr>
      <vt:lpstr>   Culturally relevant literature   Literature is a mirror of human life  Illuminates the experiences of growing up a member of a particular cultural group  </vt:lpstr>
      <vt:lpstr>1 who I am- a girl named rose (rows)</vt:lpstr>
      <vt:lpstr>PowerPoint Presentation</vt:lpstr>
      <vt:lpstr>PowerPoint Presentation</vt:lpstr>
      <vt:lpstr>PowerPoint Presentation</vt:lpstr>
      <vt:lpstr>Books for a global society</vt:lpstr>
      <vt:lpstr>Laurie Halse Anderson     </vt:lpstr>
      <vt:lpstr>The Mysteries of Harris burdick – Van Allsburg</vt:lpstr>
      <vt:lpstr>PowerPoint Presentation</vt:lpstr>
      <vt:lpstr>The Wretched stone – chris van allsburg</vt:lpstr>
      <vt:lpstr>Voices in the park</vt:lpstr>
      <vt:lpstr>Fireflies     Come on, rain!</vt:lpstr>
      <vt:lpstr>Cynthia rylant</vt:lpstr>
      <vt:lpstr>Patricia Polacco</vt:lpstr>
      <vt:lpstr>Children’s choices Lemonade war  &amp; I survived series</vt:lpstr>
      <vt:lpstr>Kate di Camillo</vt:lpstr>
      <vt:lpstr>Jerry Spinelli</vt:lpstr>
      <vt:lpstr>    War</vt:lpstr>
      <vt:lpstr>The Life We bury – chapter one</vt:lpstr>
      <vt:lpstr>  </vt:lpstr>
      <vt:lpstr> </vt:lpstr>
      <vt:lpstr>Nancy Tafuri</vt:lpstr>
      <vt:lpstr>Kevin Henkes</vt:lpstr>
      <vt:lpstr>Structure and ways with words</vt:lpstr>
      <vt:lpstr>Rubric for narrative writing – Teachers college – Grade 5</vt:lpstr>
      <vt:lpstr>Double Points awarded for these categories</vt:lpstr>
      <vt:lpstr>Craft (continued)</vt:lpstr>
      <vt:lpstr>La Princesa and the pea </vt:lpstr>
      <vt:lpstr> Freedom over Me </vt:lpstr>
      <vt:lpstr>Teaser – “Paint and Poetry”</vt:lpstr>
      <vt:lpstr>PowerPoint Presentation</vt:lpstr>
      <vt:lpstr>1. iN Which a Story is told</vt:lpstr>
      <vt:lpstr>Medieval times – persecution and religious freedom (12 and up) is illuminated as a medieval text would have been</vt:lpstr>
      <vt:lpstr>PowerPoint Presentation</vt:lpstr>
      <vt:lpstr>PowerPoint Presentation</vt:lpstr>
      <vt:lpstr>SCYTHE - Teaser</vt:lpstr>
      <vt:lpstr>Part One Robe and ring</vt:lpstr>
      <vt:lpstr>Newbery award winner – 2018 Caldecott winner - 2018</vt:lpstr>
      <vt:lpstr>PowerPoint Presentation</vt:lpstr>
      <vt:lpstr>For our final practicum meeting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I got a book for you!</dc:title>
  <dc:creator>Joanne-PC</dc:creator>
  <cp:lastModifiedBy>Joanne-PC</cp:lastModifiedBy>
  <cp:revision>88</cp:revision>
  <dcterms:created xsi:type="dcterms:W3CDTF">2018-03-17T01:11:11Z</dcterms:created>
  <dcterms:modified xsi:type="dcterms:W3CDTF">2018-06-01T17:38:41Z</dcterms:modified>
</cp:coreProperties>
</file>